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96" r:id="rId5"/>
    <p:sldId id="297" r:id="rId6"/>
    <p:sldId id="298" r:id="rId7"/>
    <p:sldId id="261" r:id="rId8"/>
    <p:sldId id="262" r:id="rId9"/>
    <p:sldId id="263" r:id="rId10"/>
    <p:sldId id="265" r:id="rId11"/>
    <p:sldId id="289" r:id="rId12"/>
    <p:sldId id="266" r:id="rId13"/>
    <p:sldId id="267" r:id="rId14"/>
    <p:sldId id="268" r:id="rId15"/>
    <p:sldId id="300" r:id="rId16"/>
    <p:sldId id="270" r:id="rId17"/>
    <p:sldId id="290" r:id="rId18"/>
    <p:sldId id="271" r:id="rId19"/>
    <p:sldId id="272" r:id="rId20"/>
    <p:sldId id="302" r:id="rId21"/>
    <p:sldId id="274" r:id="rId22"/>
    <p:sldId id="275" r:id="rId23"/>
    <p:sldId id="277" r:id="rId24"/>
    <p:sldId id="278" r:id="rId25"/>
    <p:sldId id="279" r:id="rId26"/>
    <p:sldId id="280" r:id="rId27"/>
    <p:sldId id="299" r:id="rId28"/>
    <p:sldId id="301" r:id="rId29"/>
    <p:sldId id="293" r:id="rId30"/>
    <p:sldId id="281" r:id="rId31"/>
    <p:sldId id="282" r:id="rId32"/>
    <p:sldId id="283" r:id="rId33"/>
    <p:sldId id="306" r:id="rId34"/>
    <p:sldId id="305" r:id="rId35"/>
    <p:sldId id="30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C8361940-937E-4D36-B1DE-A54CBBC0CA2A}" type="datetimeFigureOut">
              <a:rPr lang="en-CA" smtClean="0"/>
              <a:t>2023-03-19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1494530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8361940-937E-4D36-B1DE-A54CBBC0CA2A}" type="datetimeFigureOut">
              <a:rPr lang="en-CA" smtClean="0"/>
              <a:t>2023-03-19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283992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8361940-937E-4D36-B1DE-A54CBBC0CA2A}" type="datetimeFigureOut">
              <a:rPr lang="en-CA" smtClean="0"/>
              <a:t>2023-03-19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406413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8361940-937E-4D36-B1DE-A54CBBC0CA2A}" type="datetimeFigureOut">
              <a:rPr lang="en-CA" smtClean="0"/>
              <a:t>2023-03-19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370003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61940-937E-4D36-B1DE-A54CBBC0CA2A}" type="datetimeFigureOut">
              <a:rPr lang="en-CA" smtClean="0"/>
              <a:t>2023-03-19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342812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C8361940-937E-4D36-B1DE-A54CBBC0CA2A}" type="datetimeFigureOut">
              <a:rPr lang="en-CA" smtClean="0"/>
              <a:t>2023-03-19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123491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C8361940-937E-4D36-B1DE-A54CBBC0CA2A}" type="datetimeFigureOut">
              <a:rPr lang="en-CA" smtClean="0"/>
              <a:t>2023-03-19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384462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C8361940-937E-4D36-B1DE-A54CBBC0CA2A}" type="datetimeFigureOut">
              <a:rPr lang="en-CA" smtClean="0"/>
              <a:t>2023-03-19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245812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61940-937E-4D36-B1DE-A54CBBC0CA2A}" type="datetimeFigureOut">
              <a:rPr lang="en-CA" smtClean="0"/>
              <a:t>2023-03-19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187668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61940-937E-4D36-B1DE-A54CBBC0CA2A}" type="datetimeFigureOut">
              <a:rPr lang="en-CA" smtClean="0"/>
              <a:t>2023-03-19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222069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61940-937E-4D36-B1DE-A54CBBC0CA2A}" type="datetimeFigureOut">
              <a:rPr lang="en-CA" smtClean="0"/>
              <a:t>2023-03-19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3DB47B-6DA7-4DD0-A2F8-D48F6C47D5A3}" type="slidenum">
              <a:rPr lang="en-CA" smtClean="0"/>
              <a:t>‹#›</a:t>
            </a:fld>
            <a:endParaRPr lang="en-CA"/>
          </a:p>
        </p:txBody>
      </p:sp>
    </p:spTree>
    <p:extLst>
      <p:ext uri="{BB962C8B-B14F-4D97-AF65-F5344CB8AC3E}">
        <p14:creationId xmlns:p14="http://schemas.microsoft.com/office/powerpoint/2010/main" val="820785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61940-937E-4D36-B1DE-A54CBBC0CA2A}" type="datetimeFigureOut">
              <a:rPr lang="en-CA" smtClean="0"/>
              <a:t>2023-03-19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DB47B-6DA7-4DD0-A2F8-D48F6C47D5A3}" type="slidenum">
              <a:rPr lang="en-CA" smtClean="0"/>
              <a:t>‹#›</a:t>
            </a:fld>
            <a:endParaRPr lang="en-CA"/>
          </a:p>
        </p:txBody>
      </p:sp>
    </p:spTree>
    <p:extLst>
      <p:ext uri="{BB962C8B-B14F-4D97-AF65-F5344CB8AC3E}">
        <p14:creationId xmlns:p14="http://schemas.microsoft.com/office/powerpoint/2010/main" val="265705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447801"/>
            <a:ext cx="8839200" cy="2152650"/>
          </a:xfrm>
        </p:spPr>
        <p:txBody>
          <a:bodyPr>
            <a:noAutofit/>
          </a:bodyPr>
          <a:lstStyle/>
          <a:p>
            <a:r>
              <a:rPr lang="en-CA" sz="6000" b="1" dirty="0" smtClean="0"/>
              <a:t>Acute fatty liver of pregnancy </a:t>
            </a:r>
            <a:endParaRPr lang="en-CA" sz="6000" b="1" dirty="0"/>
          </a:p>
        </p:txBody>
      </p:sp>
      <p:sp>
        <p:nvSpPr>
          <p:cNvPr id="3" name="Subtitle 2"/>
          <p:cNvSpPr>
            <a:spLocks noGrp="1"/>
          </p:cNvSpPr>
          <p:nvPr>
            <p:ph type="subTitle" idx="1"/>
          </p:nvPr>
        </p:nvSpPr>
        <p:spPr/>
        <p:txBody>
          <a:bodyPr/>
          <a:lstStyle/>
          <a:p>
            <a:r>
              <a:rPr lang="en-CA" dirty="0" smtClean="0"/>
              <a:t>Maryam </a:t>
            </a:r>
            <a:r>
              <a:rPr lang="en-CA" dirty="0" err="1" smtClean="0"/>
              <a:t>Yazdani</a:t>
            </a:r>
            <a:r>
              <a:rPr lang="en-CA" dirty="0" smtClean="0"/>
              <a:t>  MD</a:t>
            </a:r>
          </a:p>
          <a:p>
            <a:r>
              <a:rPr lang="en-CA" dirty="0" err="1" smtClean="0"/>
              <a:t>Bahman</a:t>
            </a:r>
            <a:r>
              <a:rPr lang="en-CA" dirty="0" smtClean="0"/>
              <a:t> 1402</a:t>
            </a:r>
            <a:endParaRPr lang="en-CA" dirty="0"/>
          </a:p>
        </p:txBody>
      </p:sp>
    </p:spTree>
    <p:extLst>
      <p:ext uri="{BB962C8B-B14F-4D97-AF65-F5344CB8AC3E}">
        <p14:creationId xmlns:p14="http://schemas.microsoft.com/office/powerpoint/2010/main" val="72066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228600" y="1447800"/>
            <a:ext cx="8763000" cy="5410200"/>
          </a:xfrm>
        </p:spPr>
        <p:txBody>
          <a:bodyPr/>
          <a:lstStyle/>
          <a:p>
            <a:r>
              <a:rPr lang="en-CA" dirty="0" smtClean="0"/>
              <a:t>Lab data in second day of admission: </a:t>
            </a:r>
          </a:p>
          <a:p>
            <a:r>
              <a:rPr lang="en-CA" dirty="0" smtClean="0"/>
              <a:t>L.F.T.: mild increase in liver enzymes42-41mg/dl, </a:t>
            </a:r>
            <a:r>
              <a:rPr lang="en-CA" dirty="0" err="1" smtClean="0"/>
              <a:t>bilirubine</a:t>
            </a:r>
            <a:r>
              <a:rPr lang="en-CA" dirty="0" smtClean="0"/>
              <a:t>: 3.8 </a:t>
            </a:r>
          </a:p>
          <a:p>
            <a:r>
              <a:rPr lang="en-CA" dirty="0" smtClean="0"/>
              <a:t>K.F.T: serum creatinine1.1mg/dl / BUN:27</a:t>
            </a:r>
          </a:p>
          <a:p>
            <a:r>
              <a:rPr lang="en-CA" dirty="0" smtClean="0"/>
              <a:t>C.B.C: Hg:11g/dl/ PLT:100,000/ WBC:9100,PT:13</a:t>
            </a:r>
          </a:p>
          <a:p>
            <a:r>
              <a:rPr lang="en-CA" dirty="0" smtClean="0"/>
              <a:t>NST: reactive </a:t>
            </a:r>
          </a:p>
          <a:p>
            <a:r>
              <a:rPr lang="en-CA" dirty="0" err="1" smtClean="0"/>
              <a:t>Ultrasonograpgy</a:t>
            </a:r>
            <a:r>
              <a:rPr lang="en-CA" dirty="0" smtClean="0"/>
              <a:t>: BPP:8/10 . A.F .I: 7 cm/ </a:t>
            </a:r>
            <a:endParaRPr lang="en-CA" dirty="0"/>
          </a:p>
        </p:txBody>
      </p:sp>
    </p:spTree>
    <p:extLst>
      <p:ext uri="{BB962C8B-B14F-4D97-AF65-F5344CB8AC3E}">
        <p14:creationId xmlns:p14="http://schemas.microsoft.com/office/powerpoint/2010/main" val="371765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304800" y="1600200"/>
            <a:ext cx="8610600" cy="4800600"/>
          </a:xfrm>
        </p:spPr>
        <p:txBody>
          <a:bodyPr>
            <a:normAutofit/>
          </a:bodyPr>
          <a:lstStyle/>
          <a:p>
            <a:r>
              <a:rPr lang="en-CA" dirty="0"/>
              <a:t>In 3</a:t>
            </a:r>
            <a:r>
              <a:rPr lang="en-CA" baseline="30000" dirty="0"/>
              <a:t>rd</a:t>
            </a:r>
            <a:r>
              <a:rPr lang="en-CA" dirty="0"/>
              <a:t> day of hospital admission</a:t>
            </a:r>
            <a:r>
              <a:rPr lang="en-CA" dirty="0" smtClean="0"/>
              <a:t>,</a:t>
            </a:r>
          </a:p>
          <a:p>
            <a:r>
              <a:rPr lang="en-CA" dirty="0" smtClean="0"/>
              <a:t>She </a:t>
            </a:r>
            <a:r>
              <a:rPr lang="en-CA" dirty="0"/>
              <a:t>was icteric, with mild </a:t>
            </a:r>
            <a:r>
              <a:rPr lang="en-CA" dirty="0" err="1"/>
              <a:t>edema</a:t>
            </a:r>
            <a:r>
              <a:rPr lang="en-CA" dirty="0"/>
              <a:t> of the legs.</a:t>
            </a:r>
          </a:p>
          <a:p>
            <a:pPr marL="0" indent="0">
              <a:buNone/>
            </a:pPr>
            <a:endParaRPr lang="en-CA" dirty="0" smtClean="0"/>
          </a:p>
          <a:p>
            <a:r>
              <a:rPr lang="en-CA" dirty="0" smtClean="0"/>
              <a:t>NST  shows persistent  variable  decelation .</a:t>
            </a:r>
          </a:p>
          <a:p>
            <a:r>
              <a:rPr lang="en-CA" dirty="0" smtClean="0"/>
              <a:t>Ultrasonography : decreased  turbid amniotic fluid . (May be infavore of </a:t>
            </a:r>
            <a:r>
              <a:rPr lang="en-CA" b="1" dirty="0" smtClean="0"/>
              <a:t>meconium </a:t>
            </a:r>
            <a:r>
              <a:rPr lang="en-CA" dirty="0" smtClean="0"/>
              <a:t>contamination ) </a:t>
            </a:r>
          </a:p>
          <a:p>
            <a:r>
              <a:rPr lang="en-CA" dirty="0" smtClean="0"/>
              <a:t>Termination of pregnancy  was decided.</a:t>
            </a:r>
          </a:p>
          <a:p>
            <a:endParaRPr lang="en-CA" dirty="0"/>
          </a:p>
        </p:txBody>
      </p:sp>
    </p:spTree>
    <p:extLst>
      <p:ext uri="{BB962C8B-B14F-4D97-AF65-F5344CB8AC3E}">
        <p14:creationId xmlns:p14="http://schemas.microsoft.com/office/powerpoint/2010/main" val="2844039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0" y="1447800"/>
            <a:ext cx="9144000" cy="5410200"/>
          </a:xfrm>
        </p:spPr>
        <p:txBody>
          <a:bodyPr>
            <a:normAutofit/>
          </a:bodyPr>
          <a:lstStyle/>
          <a:p>
            <a:r>
              <a:rPr lang="en-CA" b="1" dirty="0" smtClean="0"/>
              <a:t>Complete blood counts </a:t>
            </a:r>
            <a:r>
              <a:rPr lang="en-CA" dirty="0" smtClean="0"/>
              <a:t>revealed a </a:t>
            </a:r>
            <a:r>
              <a:rPr lang="en-CA" dirty="0" err="1" smtClean="0"/>
              <a:t>hemoglobin</a:t>
            </a:r>
            <a:r>
              <a:rPr lang="en-CA" dirty="0" smtClean="0"/>
              <a:t>: 11g/ dl, white blood cell count: 10,400/</a:t>
            </a:r>
            <a:r>
              <a:rPr lang="en-CA" dirty="0" err="1" smtClean="0"/>
              <a:t>cumm</a:t>
            </a:r>
            <a:r>
              <a:rPr lang="en-CA" dirty="0" smtClean="0"/>
              <a:t>, and </a:t>
            </a:r>
            <a:r>
              <a:rPr lang="en-CA" b="1" dirty="0" smtClean="0"/>
              <a:t>platelet</a:t>
            </a:r>
            <a:r>
              <a:rPr lang="en-CA" dirty="0" smtClean="0"/>
              <a:t> </a:t>
            </a:r>
            <a:r>
              <a:rPr lang="en-CA" b="1" dirty="0" smtClean="0"/>
              <a:t>count: 57,000/cumm</a:t>
            </a:r>
            <a:r>
              <a:rPr lang="en-CA" dirty="0" smtClean="0"/>
              <a:t>.no hemolysis</a:t>
            </a:r>
            <a:r>
              <a:rPr lang="en-CA" b="1" dirty="0"/>
              <a:t> PT : 60 </a:t>
            </a:r>
            <a:r>
              <a:rPr lang="en-CA" dirty="0" smtClean="0"/>
              <a:t>seconds. </a:t>
            </a:r>
            <a:r>
              <a:rPr lang="en-CA" b="1" dirty="0"/>
              <a:t>fibrinogen: 62 mg/dl, and fibrin degradation products (FDP): 360 </a:t>
            </a:r>
            <a:r>
              <a:rPr lang="el-GR" b="1" dirty="0"/>
              <a:t>μ</a:t>
            </a:r>
            <a:r>
              <a:rPr lang="en-CA" b="1" dirty="0"/>
              <a:t>g/ml</a:t>
            </a:r>
            <a:r>
              <a:rPr lang="en-CA" dirty="0"/>
              <a:t>. </a:t>
            </a:r>
            <a:r>
              <a:rPr lang="en-CA" dirty="0" smtClean="0"/>
              <a:t>.</a:t>
            </a:r>
          </a:p>
          <a:p>
            <a:r>
              <a:rPr lang="en-CA" dirty="0" smtClean="0"/>
              <a:t> serum (LDH) levels were </a:t>
            </a:r>
            <a:r>
              <a:rPr lang="en-CA" b="1" dirty="0" smtClean="0"/>
              <a:t>238 mg%. </a:t>
            </a:r>
          </a:p>
          <a:p>
            <a:r>
              <a:rPr lang="en-CA" b="1" dirty="0" smtClean="0"/>
              <a:t>L.F.T.:</a:t>
            </a:r>
            <a:r>
              <a:rPr lang="en-CA" dirty="0" smtClean="0"/>
              <a:t> aspartate aminotransferase: </a:t>
            </a:r>
            <a:r>
              <a:rPr lang="en-CA" b="1" dirty="0" smtClean="0"/>
              <a:t>208 U/l</a:t>
            </a:r>
            <a:r>
              <a:rPr lang="en-CA" dirty="0" smtClean="0"/>
              <a:t>, alanine aminotransferase: </a:t>
            </a:r>
            <a:r>
              <a:rPr lang="en-CA" b="1" dirty="0" smtClean="0"/>
              <a:t>304 U/l</a:t>
            </a:r>
            <a:r>
              <a:rPr lang="en-CA" dirty="0" smtClean="0"/>
              <a:t>, total bilirubin</a:t>
            </a:r>
            <a:r>
              <a:rPr lang="en-CA" b="1" dirty="0" smtClean="0"/>
              <a:t>: 8.3 mg/dl</a:t>
            </a:r>
            <a:r>
              <a:rPr lang="en-CA" dirty="0" smtClean="0"/>
              <a:t>, direct bilirubin: 6.7 mg/dl, alkaline phosphatase: </a:t>
            </a:r>
            <a:r>
              <a:rPr lang="en-CA" b="1" dirty="0" smtClean="0"/>
              <a:t>532 U/l</a:t>
            </a:r>
            <a:r>
              <a:rPr lang="en-CA" dirty="0" smtClean="0"/>
              <a:t>, albumin: </a:t>
            </a:r>
            <a:r>
              <a:rPr lang="en-CA" b="1" dirty="0" smtClean="0"/>
              <a:t>2.6 g/dl</a:t>
            </a:r>
            <a:r>
              <a:rPr lang="en-CA" dirty="0" smtClean="0"/>
              <a:t>. </a:t>
            </a:r>
            <a:endParaRPr lang="en-CA" dirty="0"/>
          </a:p>
        </p:txBody>
      </p:sp>
    </p:spTree>
    <p:extLst>
      <p:ext uri="{BB962C8B-B14F-4D97-AF65-F5344CB8AC3E}">
        <p14:creationId xmlns:p14="http://schemas.microsoft.com/office/powerpoint/2010/main" val="2526684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152400" y="1371600"/>
            <a:ext cx="8839200" cy="5181600"/>
          </a:xfrm>
        </p:spPr>
        <p:txBody>
          <a:bodyPr>
            <a:normAutofit/>
          </a:bodyPr>
          <a:lstStyle/>
          <a:p>
            <a:r>
              <a:rPr lang="en-CA" b="1" dirty="0" smtClean="0"/>
              <a:t>Kidney function test: </a:t>
            </a:r>
            <a:r>
              <a:rPr lang="en-CA" dirty="0" smtClean="0"/>
              <a:t> </a:t>
            </a:r>
            <a:r>
              <a:rPr lang="en-CA" dirty="0"/>
              <a:t>blood urea: </a:t>
            </a:r>
            <a:r>
              <a:rPr lang="en-CA" b="1" dirty="0"/>
              <a:t>40 </a:t>
            </a:r>
            <a:r>
              <a:rPr lang="en-CA" dirty="0"/>
              <a:t>mg/dl, serum </a:t>
            </a:r>
            <a:r>
              <a:rPr lang="en-CA" b="1" dirty="0" err="1"/>
              <a:t>creatinine</a:t>
            </a:r>
            <a:r>
              <a:rPr lang="en-CA" b="1" dirty="0"/>
              <a:t>: 1.5 mg/dl</a:t>
            </a:r>
            <a:r>
              <a:rPr lang="en-CA" dirty="0"/>
              <a:t>, </a:t>
            </a:r>
            <a:r>
              <a:rPr lang="en-CA" dirty="0" smtClean="0"/>
              <a:t>mg/dl</a:t>
            </a:r>
            <a:r>
              <a:rPr lang="en-CA" dirty="0"/>
              <a:t>, and serum ammonia: 106 </a:t>
            </a:r>
            <a:r>
              <a:rPr lang="el-GR" dirty="0"/>
              <a:t>μ</a:t>
            </a:r>
            <a:r>
              <a:rPr lang="en-CA" dirty="0" err="1"/>
              <a:t>mol</a:t>
            </a:r>
            <a:r>
              <a:rPr lang="en-CA" dirty="0"/>
              <a:t>/L. </a:t>
            </a:r>
            <a:endParaRPr lang="en-CA" dirty="0" smtClean="0"/>
          </a:p>
          <a:p>
            <a:r>
              <a:rPr lang="en-CA" sz="4400" b="1" dirty="0" smtClean="0"/>
              <a:t>serum</a:t>
            </a:r>
            <a:r>
              <a:rPr lang="en-CA" sz="4400" dirty="0" smtClean="0"/>
              <a:t> </a:t>
            </a:r>
            <a:r>
              <a:rPr lang="en-CA" sz="4400" b="1" dirty="0"/>
              <a:t>glucose: 60 </a:t>
            </a:r>
            <a:endParaRPr lang="en-CA" sz="4400" dirty="0" smtClean="0"/>
          </a:p>
          <a:p>
            <a:r>
              <a:rPr lang="en-CA" dirty="0" smtClean="0"/>
              <a:t>Urine </a:t>
            </a:r>
            <a:r>
              <a:rPr lang="en-CA" dirty="0"/>
              <a:t>analysis showed mild proteinuria. </a:t>
            </a:r>
            <a:endParaRPr lang="en-CA" dirty="0" smtClean="0"/>
          </a:p>
          <a:p>
            <a:r>
              <a:rPr lang="en-CA" b="1" dirty="0" smtClean="0"/>
              <a:t>Serology</a:t>
            </a:r>
            <a:r>
              <a:rPr lang="en-CA" dirty="0" smtClean="0"/>
              <a:t> </a:t>
            </a:r>
            <a:r>
              <a:rPr lang="en-CA" dirty="0"/>
              <a:t>tests like </a:t>
            </a:r>
            <a:r>
              <a:rPr lang="en-CA" dirty="0" err="1"/>
              <a:t>HBsAg</a:t>
            </a:r>
            <a:r>
              <a:rPr lang="en-CA" dirty="0"/>
              <a:t>, HCV, and HIV were all </a:t>
            </a:r>
            <a:r>
              <a:rPr lang="en-CA" b="1" dirty="0"/>
              <a:t>negative</a:t>
            </a:r>
            <a:r>
              <a:rPr lang="en-CA" dirty="0"/>
              <a:t>. </a:t>
            </a:r>
            <a:endParaRPr lang="en-CA" dirty="0" smtClean="0"/>
          </a:p>
          <a:p>
            <a:r>
              <a:rPr lang="en-CA" dirty="0" smtClean="0"/>
              <a:t>A </a:t>
            </a:r>
            <a:r>
              <a:rPr lang="en-CA" dirty="0"/>
              <a:t>presumptive diagnosis of pre-</a:t>
            </a:r>
            <a:r>
              <a:rPr lang="en-CA" dirty="0" err="1"/>
              <a:t>eclampsia</a:t>
            </a:r>
            <a:r>
              <a:rPr lang="en-CA" dirty="0"/>
              <a:t> with </a:t>
            </a:r>
            <a:r>
              <a:rPr lang="en-CA" b="1" dirty="0"/>
              <a:t>HELLP</a:t>
            </a:r>
            <a:r>
              <a:rPr lang="en-CA" dirty="0"/>
              <a:t> and/or </a:t>
            </a:r>
            <a:r>
              <a:rPr lang="en-CA" b="1" dirty="0"/>
              <a:t>AFLP</a:t>
            </a:r>
            <a:r>
              <a:rPr lang="en-CA" dirty="0"/>
              <a:t> was made.</a:t>
            </a:r>
          </a:p>
          <a:p>
            <a:endParaRPr lang="en-CA" dirty="0"/>
          </a:p>
        </p:txBody>
      </p:sp>
    </p:spTree>
    <p:extLst>
      <p:ext uri="{BB962C8B-B14F-4D97-AF65-F5344CB8AC3E}">
        <p14:creationId xmlns:p14="http://schemas.microsoft.com/office/powerpoint/2010/main" val="1130616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Swansea criteria </a:t>
            </a:r>
            <a:endParaRPr lang="en-CA" b="1" dirty="0"/>
          </a:p>
        </p:txBody>
      </p:sp>
      <p:sp>
        <p:nvSpPr>
          <p:cNvPr id="3" name="Content Placeholder 2"/>
          <p:cNvSpPr>
            <a:spLocks noGrp="1"/>
          </p:cNvSpPr>
          <p:nvPr>
            <p:ph idx="1"/>
          </p:nvPr>
        </p:nvSpPr>
        <p:spPr>
          <a:xfrm>
            <a:off x="152400" y="1570037"/>
            <a:ext cx="8991600" cy="5059363"/>
          </a:xfrm>
        </p:spPr>
        <p:txBody>
          <a:bodyPr/>
          <a:lstStyle/>
          <a:p>
            <a:endParaRPr lang="en-CA"/>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76400"/>
            <a:ext cx="8686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037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1341438"/>
          </a:xfrm>
        </p:spPr>
        <p:txBody>
          <a:bodyPr>
            <a:noAutofit/>
          </a:bodyPr>
          <a:lstStyle/>
          <a:p>
            <a:r>
              <a:rPr lang="en-US" sz="3600" b="1" dirty="0"/>
              <a:t>Clinical and laboratory features of HELLP vs. AFLP.</a:t>
            </a:r>
            <a:endParaRPr lang="fa-IR" sz="3600" b="1" dirty="0"/>
          </a:p>
        </p:txBody>
      </p:sp>
      <p:pic>
        <p:nvPicPr>
          <p:cNvPr id="4" name="Content Placeholder 3"/>
          <p:cNvPicPr>
            <a:picLocks noGrp="1" noChangeAspect="1"/>
          </p:cNvPicPr>
          <p:nvPr>
            <p:ph idx="1"/>
          </p:nvPr>
        </p:nvPicPr>
        <p:blipFill>
          <a:blip r:embed="rId2"/>
          <a:stretch>
            <a:fillRect/>
          </a:stretch>
        </p:blipFill>
        <p:spPr>
          <a:xfrm>
            <a:off x="546797" y="1600200"/>
            <a:ext cx="8111667" cy="5037194"/>
          </a:xfrm>
          <a:prstGeom prst="rect">
            <a:avLst/>
          </a:prstGeom>
        </p:spPr>
      </p:pic>
    </p:spTree>
    <p:extLst>
      <p:ext uri="{BB962C8B-B14F-4D97-AF65-F5344CB8AC3E}">
        <p14:creationId xmlns:p14="http://schemas.microsoft.com/office/powerpoint/2010/main" val="25881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22438"/>
          </a:xfrm>
        </p:spPr>
        <p:txBody>
          <a:bodyPr/>
          <a:lstStyle/>
          <a:p>
            <a:r>
              <a:rPr lang="en-CA" sz="6000" b="1" dirty="0" smtClean="0"/>
              <a:t>Imaging</a:t>
            </a:r>
            <a:r>
              <a:rPr lang="en-CA" dirty="0" smtClean="0"/>
              <a:t>  </a:t>
            </a:r>
            <a:endParaRPr lang="en-CA" dirty="0"/>
          </a:p>
        </p:txBody>
      </p:sp>
      <p:sp>
        <p:nvSpPr>
          <p:cNvPr id="3" name="Content Placeholder 2"/>
          <p:cNvSpPr>
            <a:spLocks noGrp="1"/>
          </p:cNvSpPr>
          <p:nvPr>
            <p:ph idx="1"/>
          </p:nvPr>
        </p:nvSpPr>
        <p:spPr>
          <a:xfrm>
            <a:off x="228600" y="1676400"/>
            <a:ext cx="8763000" cy="5181600"/>
          </a:xfrm>
        </p:spPr>
        <p:txBody>
          <a:bodyPr/>
          <a:lstStyle/>
          <a:p>
            <a:r>
              <a:rPr lang="en-CA" dirty="0"/>
              <a:t>1) </a:t>
            </a:r>
            <a:r>
              <a:rPr lang="en-CA" dirty="0" smtClean="0"/>
              <a:t>ultrasonography: increased </a:t>
            </a:r>
            <a:r>
              <a:rPr lang="en-CA" dirty="0"/>
              <a:t>echogenicity, </a:t>
            </a:r>
            <a:r>
              <a:rPr lang="en-CA" dirty="0" smtClean="0"/>
              <a:t>25%</a:t>
            </a:r>
          </a:p>
          <a:p>
            <a:r>
              <a:rPr lang="en-CA" dirty="0" smtClean="0"/>
              <a:t>2</a:t>
            </a:r>
            <a:r>
              <a:rPr lang="en-CA" dirty="0"/>
              <a:t>) computed tomography: </a:t>
            </a:r>
            <a:r>
              <a:rPr lang="en-CA" dirty="0" smtClean="0"/>
              <a:t>subjectively decreased attenuation</a:t>
            </a:r>
            <a:r>
              <a:rPr lang="en-CA" dirty="0"/>
              <a:t>. highest yield they reported was 50% </a:t>
            </a:r>
            <a:endParaRPr lang="en-CA" dirty="0" smtClean="0"/>
          </a:p>
          <a:p>
            <a:r>
              <a:rPr lang="en-CA" dirty="0" smtClean="0"/>
              <a:t> </a:t>
            </a:r>
            <a:r>
              <a:rPr lang="en-CA" dirty="0"/>
              <a:t>3) MRI: </a:t>
            </a:r>
            <a:r>
              <a:rPr lang="en-CA" dirty="0" smtClean="0"/>
              <a:t>increased signal </a:t>
            </a:r>
            <a:r>
              <a:rPr lang="en-CA" dirty="0"/>
              <a:t>in the T1-weighted image. </a:t>
            </a:r>
            <a:endParaRPr lang="en-CA" dirty="0" smtClean="0"/>
          </a:p>
          <a:p>
            <a:r>
              <a:rPr lang="en-CA" sz="3600" b="1" dirty="0" smtClean="0"/>
              <a:t>When R/0 hematoma, </a:t>
            </a:r>
            <a:r>
              <a:rPr lang="en-CA" sz="3600" b="1" dirty="0" err="1" smtClean="0"/>
              <a:t>mass,intraperitonial</a:t>
            </a:r>
            <a:r>
              <a:rPr lang="en-CA" sz="3600" b="1" dirty="0" smtClean="0"/>
              <a:t> hemorrhage.</a:t>
            </a:r>
            <a:endParaRPr lang="en-CA" sz="3600" b="1" dirty="0"/>
          </a:p>
        </p:txBody>
      </p:sp>
    </p:spTree>
    <p:extLst>
      <p:ext uri="{BB962C8B-B14F-4D97-AF65-F5344CB8AC3E}">
        <p14:creationId xmlns:p14="http://schemas.microsoft.com/office/powerpoint/2010/main" val="3287856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1447800"/>
            <a:ext cx="3962400" cy="4754881"/>
          </a:xfrm>
          <a:prstGeom prst="rect">
            <a:avLst/>
          </a:prstGeom>
        </p:spPr>
      </p:pic>
    </p:spTree>
    <p:extLst>
      <p:ext uri="{BB962C8B-B14F-4D97-AF65-F5344CB8AC3E}">
        <p14:creationId xmlns:p14="http://schemas.microsoft.com/office/powerpoint/2010/main" val="2113967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886461"/>
            <a:ext cx="6568270" cy="4980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7630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304800" y="1371600"/>
            <a:ext cx="8686800" cy="5486400"/>
          </a:xfrm>
        </p:spPr>
        <p:txBody>
          <a:bodyPr>
            <a:normAutofit fontScale="85000" lnSpcReduction="20000"/>
          </a:bodyPr>
          <a:lstStyle/>
          <a:p>
            <a:pPr marL="0" indent="0">
              <a:buNone/>
            </a:pPr>
            <a:endParaRPr lang="en-CA" dirty="0" smtClean="0"/>
          </a:p>
          <a:p>
            <a:r>
              <a:rPr lang="en-CA" dirty="0" smtClean="0"/>
              <a:t> LSCS was performed  under general anesthesia </a:t>
            </a:r>
            <a:r>
              <a:rPr lang="en-CA" dirty="0"/>
              <a:t>a male fetus with APGAR score  1-7 </a:t>
            </a:r>
            <a:r>
              <a:rPr lang="en-CA" dirty="0" smtClean="0"/>
              <a:t> was delivered </a:t>
            </a:r>
            <a:r>
              <a:rPr lang="en-CA" dirty="0"/>
              <a:t>, and admitted in NICU.</a:t>
            </a:r>
          </a:p>
          <a:p>
            <a:r>
              <a:rPr lang="en-CA" dirty="0" smtClean="0"/>
              <a:t>before which she received </a:t>
            </a:r>
            <a:r>
              <a:rPr lang="en-CA" b="1" dirty="0" smtClean="0"/>
              <a:t>10mg vitamin K</a:t>
            </a:r>
            <a:r>
              <a:rPr lang="en-CA" dirty="0" smtClean="0"/>
              <a:t>, four units of </a:t>
            </a:r>
            <a:r>
              <a:rPr lang="en-CA" b="1" dirty="0" smtClean="0"/>
              <a:t>platelet-rich plasma</a:t>
            </a:r>
            <a:r>
              <a:rPr lang="en-CA" dirty="0" smtClean="0"/>
              <a:t>, and 10 units of </a:t>
            </a:r>
            <a:r>
              <a:rPr lang="en-CA" b="1" dirty="0" smtClean="0"/>
              <a:t>cryoprecipitate</a:t>
            </a:r>
            <a:r>
              <a:rPr lang="en-CA" dirty="0" smtClean="0"/>
              <a:t> to correct her coagulopathy. </a:t>
            </a:r>
          </a:p>
          <a:p>
            <a:r>
              <a:rPr lang="en-CA" dirty="0" smtClean="0"/>
              <a:t>Intraoperative, right internal jugular vein was </a:t>
            </a:r>
            <a:r>
              <a:rPr lang="en-CA" dirty="0" err="1" smtClean="0"/>
              <a:t>cannulated</a:t>
            </a:r>
            <a:r>
              <a:rPr lang="en-CA" dirty="0" smtClean="0"/>
              <a:t> and she received </a:t>
            </a:r>
            <a:r>
              <a:rPr lang="en-CA" b="1" dirty="0" smtClean="0"/>
              <a:t>1000ml crystalloids</a:t>
            </a:r>
            <a:r>
              <a:rPr lang="en-CA" dirty="0" smtClean="0"/>
              <a:t>, </a:t>
            </a:r>
            <a:r>
              <a:rPr lang="en-CA" b="1" dirty="0" smtClean="0"/>
              <a:t>six units (FFP), </a:t>
            </a:r>
            <a:r>
              <a:rPr lang="en-CA" dirty="0" smtClean="0"/>
              <a:t>and </a:t>
            </a:r>
            <a:r>
              <a:rPr lang="en-CA" b="1" dirty="0" smtClean="0"/>
              <a:t>two units of packed red cells</a:t>
            </a:r>
            <a:r>
              <a:rPr lang="en-CA" dirty="0" smtClean="0"/>
              <a:t>. Her estimated blood loss was 600 ml. </a:t>
            </a:r>
          </a:p>
          <a:p>
            <a:r>
              <a:rPr lang="en-CA" dirty="0" smtClean="0"/>
              <a:t>As her urinary output (u/o) was 50 ml and central venous pressure (CVP) remained between 8 and 10 mmHg, she was given </a:t>
            </a:r>
            <a:r>
              <a:rPr lang="en-CA" b="1" dirty="0" smtClean="0"/>
              <a:t>40 mg furosemide</a:t>
            </a:r>
            <a:r>
              <a:rPr lang="en-CA" dirty="0" smtClean="0"/>
              <a:t>, after which her u/o increased to 100 ml. </a:t>
            </a:r>
            <a:endParaRPr lang="en-CA" dirty="0"/>
          </a:p>
        </p:txBody>
      </p:sp>
    </p:spTree>
    <p:extLst>
      <p:ext uri="{BB962C8B-B14F-4D97-AF65-F5344CB8AC3E}">
        <p14:creationId xmlns:p14="http://schemas.microsoft.com/office/powerpoint/2010/main" val="93554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1417638"/>
          </a:xfrm>
        </p:spPr>
        <p:txBody>
          <a:bodyPr>
            <a:normAutofit/>
          </a:bodyPr>
          <a:lstStyle/>
          <a:p>
            <a:r>
              <a:rPr lang="en-CA" sz="3100" b="1" dirty="0" smtClean="0"/>
              <a:t>Case1</a:t>
            </a:r>
            <a:br>
              <a:rPr lang="en-CA" sz="3100" b="1" dirty="0" smtClean="0"/>
            </a:br>
            <a:r>
              <a:rPr lang="en-CA" sz="2200" dirty="0" smtClean="0"/>
              <a:t>Department </a:t>
            </a:r>
            <a:r>
              <a:rPr lang="en-CA" sz="2200" dirty="0"/>
              <a:t>of Obstetrics and Gynaecology, University of Zimbabwe, College of Health Sciences, Harare, </a:t>
            </a:r>
            <a:r>
              <a:rPr lang="en-CA" sz="2200" b="1" dirty="0"/>
              <a:t>Zimbabwe</a:t>
            </a:r>
            <a:r>
              <a:rPr lang="en-CA" sz="2200" dirty="0"/>
              <a:t> </a:t>
            </a:r>
          </a:p>
        </p:txBody>
      </p:sp>
      <p:sp>
        <p:nvSpPr>
          <p:cNvPr id="3" name="Content Placeholder 2"/>
          <p:cNvSpPr>
            <a:spLocks noGrp="1"/>
          </p:cNvSpPr>
          <p:nvPr>
            <p:ph idx="1"/>
          </p:nvPr>
        </p:nvSpPr>
        <p:spPr/>
        <p:txBody>
          <a:bodyPr>
            <a:normAutofit lnSpcReduction="10000"/>
          </a:bodyPr>
          <a:lstStyle/>
          <a:p>
            <a:r>
              <a:rPr lang="en-CA" dirty="0"/>
              <a:t>An 18year old </a:t>
            </a:r>
            <a:r>
              <a:rPr lang="en-CA" dirty="0" err="1"/>
              <a:t>primiparous</a:t>
            </a:r>
            <a:r>
              <a:rPr lang="en-CA" dirty="0"/>
              <a:t> with an estimated gestational age (EGA) of </a:t>
            </a:r>
            <a:r>
              <a:rPr lang="en-CA" dirty="0" smtClean="0"/>
              <a:t>35+6w.</a:t>
            </a:r>
          </a:p>
          <a:p>
            <a:r>
              <a:rPr lang="en-CA" dirty="0" smtClean="0"/>
              <a:t>  </a:t>
            </a:r>
            <a:r>
              <a:rPr lang="en-CA" dirty="0"/>
              <a:t>referral from a local clinic in preterm labour. </a:t>
            </a:r>
            <a:endParaRPr lang="en-CA" dirty="0" smtClean="0"/>
          </a:p>
          <a:p>
            <a:r>
              <a:rPr lang="en-CA" dirty="0" smtClean="0"/>
              <a:t>generally </a:t>
            </a:r>
            <a:r>
              <a:rPr lang="en-CA" dirty="0"/>
              <a:t>unwell for 4days ,</a:t>
            </a:r>
            <a:r>
              <a:rPr lang="en-CA" dirty="0" smtClean="0"/>
              <a:t> </a:t>
            </a:r>
            <a:r>
              <a:rPr lang="en-CA" dirty="0"/>
              <a:t>nausea, vomiting and yellowing of the eyes for the same duration with no pruritus. </a:t>
            </a:r>
            <a:endParaRPr lang="en-CA" dirty="0" smtClean="0"/>
          </a:p>
          <a:p>
            <a:r>
              <a:rPr lang="en-CA" dirty="0" smtClean="0"/>
              <a:t>No  past medical HX. Finding .P/E:W.N.L.</a:t>
            </a:r>
          </a:p>
          <a:p>
            <a:r>
              <a:rPr lang="en-CA" dirty="0" smtClean="0"/>
              <a:t>NVD. :WT:2300 / Apgar 9/10, no sever hemorrhage.</a:t>
            </a:r>
            <a:endParaRPr lang="en-CA" dirty="0"/>
          </a:p>
        </p:txBody>
      </p:sp>
    </p:spTree>
    <p:extLst>
      <p:ext uri="{BB962C8B-B14F-4D97-AF65-F5344CB8AC3E}">
        <p14:creationId xmlns:p14="http://schemas.microsoft.com/office/powerpoint/2010/main" val="837628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24" y="365126"/>
            <a:ext cx="8698874" cy="1325563"/>
          </a:xfrm>
        </p:spPr>
        <p:txBody>
          <a:bodyPr>
            <a:normAutofit fontScale="90000"/>
          </a:bodyPr>
          <a:lstStyle/>
          <a:p>
            <a:r>
              <a:rPr lang="en-CA" b="1" smtClean="0"/>
              <a:t> </a:t>
            </a:r>
            <a:r>
              <a:rPr lang="en-CA" b="1" dirty="0"/>
              <a:t>Trajectory of illness</a:t>
            </a:r>
            <a:r>
              <a:rPr lang="en-CA" dirty="0"/>
              <a:t/>
            </a:r>
            <a:br>
              <a:rPr lang="en-CA" dirty="0"/>
            </a:br>
            <a:endParaRPr lang="en-CA" dirty="0"/>
          </a:p>
        </p:txBody>
      </p:sp>
      <p:sp>
        <p:nvSpPr>
          <p:cNvPr id="3" name="Content Placeholder 2"/>
          <p:cNvSpPr>
            <a:spLocks noGrp="1"/>
          </p:cNvSpPr>
          <p:nvPr>
            <p:ph idx="1"/>
          </p:nvPr>
        </p:nvSpPr>
        <p:spPr/>
        <p:txBody>
          <a:bodyPr/>
          <a:lstStyle/>
          <a:p>
            <a:endParaRPr lang="en-CA"/>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328" y="1261730"/>
            <a:ext cx="7480472" cy="5149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9334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CA" dirty="0" smtClean="0"/>
              <a:t>She was shifted to the ICU in view of the altered liver function, renal failure, and disseminated intravascular coagulation (DIC), and was put on broad-spectrum antibiotics</a:t>
            </a:r>
            <a:r>
              <a:rPr lang="en-CA" dirty="0"/>
              <a:t>. </a:t>
            </a:r>
            <a:endParaRPr lang="en-CA" dirty="0" smtClean="0"/>
          </a:p>
          <a:p>
            <a:r>
              <a:rPr lang="en-CA" dirty="0"/>
              <a:t>Twelve hours following admission to ICU </a:t>
            </a:r>
            <a:r>
              <a:rPr lang="en-CA" dirty="0" smtClean="0"/>
              <a:t>she </a:t>
            </a:r>
            <a:r>
              <a:rPr lang="en-CA" dirty="0"/>
              <a:t>became markedly </a:t>
            </a:r>
            <a:r>
              <a:rPr lang="en-CA" b="1" dirty="0" err="1"/>
              <a:t>tachycardic</a:t>
            </a:r>
            <a:r>
              <a:rPr lang="en-CA" b="1" dirty="0"/>
              <a:t> and </a:t>
            </a:r>
            <a:r>
              <a:rPr lang="en-CA" b="1" dirty="0" err="1" smtClean="0"/>
              <a:t>tachypnoeic</a:t>
            </a:r>
            <a:r>
              <a:rPr lang="en-CA" dirty="0" smtClean="0"/>
              <a:t>.</a:t>
            </a:r>
          </a:p>
          <a:p>
            <a:r>
              <a:rPr lang="en-CA" dirty="0"/>
              <a:t>Chest X-ray revealed </a:t>
            </a:r>
            <a:r>
              <a:rPr lang="en-CA" b="1" dirty="0"/>
              <a:t>pulmonary </a:t>
            </a:r>
            <a:r>
              <a:rPr lang="en-CA" b="1" dirty="0" err="1" smtClean="0"/>
              <a:t>edema</a:t>
            </a:r>
            <a:r>
              <a:rPr lang="en-CA" b="1" dirty="0" smtClean="0"/>
              <a:t>.</a:t>
            </a:r>
            <a:endParaRPr lang="en-CA" dirty="0"/>
          </a:p>
          <a:p>
            <a:endParaRPr lang="en-CA" dirty="0" smtClean="0"/>
          </a:p>
          <a:p>
            <a:endParaRPr lang="en-CA" dirty="0" smtClean="0"/>
          </a:p>
          <a:p>
            <a:pPr marL="0" indent="0">
              <a:buNone/>
            </a:pPr>
            <a:r>
              <a:rPr lang="en-CA" dirty="0" smtClean="0"/>
              <a:t> </a:t>
            </a:r>
            <a:endParaRPr lang="en-CA" dirty="0"/>
          </a:p>
        </p:txBody>
      </p:sp>
    </p:spTree>
    <p:extLst>
      <p:ext uri="{BB962C8B-B14F-4D97-AF65-F5344CB8AC3E}">
        <p14:creationId xmlns:p14="http://schemas.microsoft.com/office/powerpoint/2010/main" val="355327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ICU course </a:t>
            </a:r>
            <a:endParaRPr lang="en-CA" b="1" dirty="0"/>
          </a:p>
        </p:txBody>
      </p:sp>
      <p:sp>
        <p:nvSpPr>
          <p:cNvPr id="3" name="Content Placeholder 2"/>
          <p:cNvSpPr>
            <a:spLocks noGrp="1"/>
          </p:cNvSpPr>
          <p:nvPr>
            <p:ph idx="1"/>
          </p:nvPr>
        </p:nvSpPr>
        <p:spPr>
          <a:xfrm>
            <a:off x="228600" y="1447800"/>
            <a:ext cx="8763000" cy="5181600"/>
          </a:xfrm>
        </p:spPr>
        <p:txBody>
          <a:bodyPr>
            <a:normAutofit/>
          </a:bodyPr>
          <a:lstStyle/>
          <a:p>
            <a:pPr marL="0" indent="0">
              <a:buNone/>
            </a:pPr>
            <a:endParaRPr lang="en-CA" dirty="0" smtClean="0"/>
          </a:p>
          <a:p>
            <a:r>
              <a:rPr lang="en-CA" dirty="0" smtClean="0"/>
              <a:t> </a:t>
            </a:r>
            <a:r>
              <a:rPr lang="en-CA" dirty="0"/>
              <a:t>Since the patient was in acute renal failure with a urine output less than 25 ml/hour, she was </a:t>
            </a:r>
            <a:r>
              <a:rPr lang="en-CA" b="1" dirty="0"/>
              <a:t>dialyzed</a:t>
            </a:r>
            <a:r>
              <a:rPr lang="en-CA" dirty="0" smtClean="0"/>
              <a:t>.</a:t>
            </a:r>
          </a:p>
          <a:p>
            <a:r>
              <a:rPr lang="en-CA" dirty="0" smtClean="0"/>
              <a:t> </a:t>
            </a:r>
            <a:r>
              <a:rPr lang="en-CA" dirty="0"/>
              <a:t>For the next three days, she required intermittent dialysis for uraemia and replacement of blood components to correct coagulopathy. </a:t>
            </a:r>
          </a:p>
          <a:p>
            <a:endParaRPr lang="en-CA" dirty="0"/>
          </a:p>
        </p:txBody>
      </p:sp>
    </p:spTree>
    <p:extLst>
      <p:ext uri="{BB962C8B-B14F-4D97-AF65-F5344CB8AC3E}">
        <p14:creationId xmlns:p14="http://schemas.microsoft.com/office/powerpoint/2010/main" val="3006631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ICU COURSE </a:t>
            </a:r>
            <a:endParaRPr lang="en-CA" b="1" dirty="0"/>
          </a:p>
        </p:txBody>
      </p:sp>
      <p:sp>
        <p:nvSpPr>
          <p:cNvPr id="3" name="Content Placeholder 2"/>
          <p:cNvSpPr>
            <a:spLocks noGrp="1"/>
          </p:cNvSpPr>
          <p:nvPr>
            <p:ph idx="1"/>
          </p:nvPr>
        </p:nvSpPr>
        <p:spPr/>
        <p:txBody>
          <a:bodyPr>
            <a:normAutofit/>
          </a:bodyPr>
          <a:lstStyle/>
          <a:p>
            <a:r>
              <a:rPr lang="en-CA" dirty="0" smtClean="0"/>
              <a:t> Due to increasing </a:t>
            </a:r>
            <a:r>
              <a:rPr lang="en-CA" b="1" dirty="0" smtClean="0"/>
              <a:t>respiratory</a:t>
            </a:r>
            <a:r>
              <a:rPr lang="en-CA" dirty="0" smtClean="0"/>
              <a:t> </a:t>
            </a:r>
            <a:r>
              <a:rPr lang="en-CA" b="1" dirty="0" smtClean="0"/>
              <a:t>distress and hypoxia</a:t>
            </a:r>
            <a:r>
              <a:rPr lang="en-CA" dirty="0" smtClean="0"/>
              <a:t>, she was kept on controlled mechanical ventilation on day 4 of ICU admission. Chest X-ray at this point was suggestive of acute respiratory distress syndrome </a:t>
            </a:r>
            <a:r>
              <a:rPr lang="en-CA" b="1" dirty="0" smtClean="0"/>
              <a:t>(ARDS) </a:t>
            </a:r>
            <a:r>
              <a:rPr lang="en-CA" dirty="0" smtClean="0"/>
              <a:t>and she required high </a:t>
            </a:r>
            <a:r>
              <a:rPr lang="en-CA" b="1" dirty="0" smtClean="0"/>
              <a:t>positive end-expiratory pressure </a:t>
            </a:r>
            <a:r>
              <a:rPr lang="en-CA" dirty="0" smtClean="0"/>
              <a:t>(PEEP) to maintain PaO</a:t>
            </a:r>
            <a:r>
              <a:rPr lang="en-CA" baseline="-25000" dirty="0" smtClean="0"/>
              <a:t>2</a:t>
            </a:r>
            <a:r>
              <a:rPr lang="en-CA" dirty="0" smtClean="0"/>
              <a:t> &gt; 60 mmHg for 10 days. </a:t>
            </a:r>
            <a:endParaRPr lang="en-CA" dirty="0"/>
          </a:p>
        </p:txBody>
      </p:sp>
    </p:spTree>
    <p:extLst>
      <p:ext uri="{BB962C8B-B14F-4D97-AF65-F5344CB8AC3E}">
        <p14:creationId xmlns:p14="http://schemas.microsoft.com/office/powerpoint/2010/main" val="2692313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ICU COURSE </a:t>
            </a:r>
            <a:endParaRPr lang="en-CA" dirty="0"/>
          </a:p>
        </p:txBody>
      </p:sp>
      <p:sp>
        <p:nvSpPr>
          <p:cNvPr id="3" name="Content Placeholder 2"/>
          <p:cNvSpPr>
            <a:spLocks noGrp="1"/>
          </p:cNvSpPr>
          <p:nvPr>
            <p:ph idx="1"/>
          </p:nvPr>
        </p:nvSpPr>
        <p:spPr>
          <a:xfrm>
            <a:off x="304800" y="1567543"/>
            <a:ext cx="8839200" cy="5257800"/>
          </a:xfrm>
        </p:spPr>
        <p:txBody>
          <a:bodyPr>
            <a:normAutofit/>
          </a:bodyPr>
          <a:lstStyle/>
          <a:p>
            <a:r>
              <a:rPr lang="en-CA" dirty="0"/>
              <a:t>Her blood culture was positive for </a:t>
            </a:r>
            <a:r>
              <a:rPr lang="en-CA" b="1" dirty="0"/>
              <a:t>pseudomonas</a:t>
            </a:r>
            <a:r>
              <a:rPr lang="en-CA" dirty="0"/>
              <a:t> for which she received antibiotics as per culture and sensitivity report</a:t>
            </a:r>
            <a:r>
              <a:rPr lang="en-CA" dirty="0" smtClean="0"/>
              <a:t>.</a:t>
            </a:r>
          </a:p>
          <a:p>
            <a:r>
              <a:rPr lang="en-CA" dirty="0" smtClean="0"/>
              <a:t> </a:t>
            </a:r>
            <a:r>
              <a:rPr lang="en-CA" dirty="0"/>
              <a:t>Her bilirubin and liver enzymes started to decrease and platelets increased from day 10. During this period, she received 20 units of packed red blood cells (PRBC), 30 units of FFP, 40 units of platelets, and 20 units of cryoprecipitate to maintain an INR of &lt;1.5, a platelet count of &gt;50000/</a:t>
            </a:r>
            <a:r>
              <a:rPr lang="en-CA" dirty="0" err="1"/>
              <a:t>cumm</a:t>
            </a:r>
            <a:r>
              <a:rPr lang="en-CA" dirty="0"/>
              <a:t>, and fibrinogen &gt;100 </a:t>
            </a:r>
            <a:r>
              <a:rPr lang="en-CA" dirty="0" err="1"/>
              <a:t>gm</a:t>
            </a:r>
            <a:r>
              <a:rPr lang="en-CA" dirty="0"/>
              <a:t>/dl. </a:t>
            </a:r>
          </a:p>
        </p:txBody>
      </p:sp>
    </p:spTree>
    <p:extLst>
      <p:ext uri="{BB962C8B-B14F-4D97-AF65-F5344CB8AC3E}">
        <p14:creationId xmlns:p14="http://schemas.microsoft.com/office/powerpoint/2010/main" val="2724183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ICU COURSE </a:t>
            </a:r>
            <a:endParaRPr lang="en-CA" dirty="0"/>
          </a:p>
        </p:txBody>
      </p:sp>
      <p:sp>
        <p:nvSpPr>
          <p:cNvPr id="3" name="Content Placeholder 2"/>
          <p:cNvSpPr>
            <a:spLocks noGrp="1"/>
          </p:cNvSpPr>
          <p:nvPr>
            <p:ph idx="1"/>
          </p:nvPr>
        </p:nvSpPr>
        <p:spPr/>
        <p:txBody>
          <a:bodyPr/>
          <a:lstStyle/>
          <a:p>
            <a:r>
              <a:rPr lang="en-CA" dirty="0"/>
              <a:t>She made a gradual recovery and was weaned off from the ventilator on day 30 of admission to the hospital. </a:t>
            </a:r>
            <a:endParaRPr lang="en-CA" dirty="0" smtClean="0"/>
          </a:p>
          <a:p>
            <a:r>
              <a:rPr lang="en-CA" dirty="0" smtClean="0"/>
              <a:t>Her </a:t>
            </a:r>
            <a:r>
              <a:rPr lang="en-CA" dirty="0"/>
              <a:t>liver and kidney function returned to normal and she was discharged on day 40.</a:t>
            </a:r>
          </a:p>
          <a:p>
            <a:endParaRPr lang="en-CA" dirty="0"/>
          </a:p>
        </p:txBody>
      </p:sp>
    </p:spTree>
    <p:extLst>
      <p:ext uri="{BB962C8B-B14F-4D97-AF65-F5344CB8AC3E}">
        <p14:creationId xmlns:p14="http://schemas.microsoft.com/office/powerpoint/2010/main" val="2136647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6600" b="1" dirty="0" smtClean="0"/>
              <a:t>Acute </a:t>
            </a:r>
            <a:r>
              <a:rPr lang="en-CA" sz="6600" b="1" dirty="0"/>
              <a:t>pancreatitis</a:t>
            </a:r>
          </a:p>
        </p:txBody>
      </p:sp>
      <p:sp>
        <p:nvSpPr>
          <p:cNvPr id="3" name="Content Placeholder 2"/>
          <p:cNvSpPr>
            <a:spLocks noGrp="1"/>
          </p:cNvSpPr>
          <p:nvPr>
            <p:ph idx="1"/>
          </p:nvPr>
        </p:nvSpPr>
        <p:spPr>
          <a:xfrm>
            <a:off x="228600" y="1600200"/>
            <a:ext cx="8458200" cy="4953000"/>
          </a:xfrm>
        </p:spPr>
        <p:txBody>
          <a:bodyPr>
            <a:normAutofit fontScale="92500"/>
          </a:bodyPr>
          <a:lstStyle/>
          <a:p>
            <a:r>
              <a:rPr lang="en-CA" dirty="0"/>
              <a:t>About 15% of women with acute fatty liver </a:t>
            </a:r>
            <a:r>
              <a:rPr lang="en-CA" dirty="0" smtClean="0"/>
              <a:t>of pregnancy </a:t>
            </a:r>
            <a:r>
              <a:rPr lang="en-CA" dirty="0"/>
              <a:t>develop acute pancreatitis that can </a:t>
            </a:r>
            <a:r>
              <a:rPr lang="en-CA" dirty="0" smtClean="0"/>
              <a:t>be severe. </a:t>
            </a:r>
            <a:r>
              <a:rPr lang="en-CA" dirty="0"/>
              <a:t>This pancreatitis is treated </a:t>
            </a:r>
            <a:r>
              <a:rPr lang="en-CA" dirty="0" smtClean="0"/>
              <a:t>conservatively  with </a:t>
            </a:r>
            <a:r>
              <a:rPr lang="en-CA" dirty="0"/>
              <a:t>nasogastric suction and analgesics. </a:t>
            </a:r>
            <a:endParaRPr lang="en-CA" dirty="0" smtClean="0"/>
          </a:p>
          <a:p>
            <a:r>
              <a:rPr lang="en-CA" dirty="0" smtClean="0"/>
              <a:t>Another complication is </a:t>
            </a:r>
            <a:r>
              <a:rPr lang="en-CA" b="1" dirty="0"/>
              <a:t>transient diabetes </a:t>
            </a:r>
            <a:r>
              <a:rPr lang="en-CA" b="1" dirty="0" err="1"/>
              <a:t>insipidus</a:t>
            </a:r>
            <a:r>
              <a:rPr lang="en-CA" dirty="0"/>
              <a:t>, which </a:t>
            </a:r>
            <a:r>
              <a:rPr lang="en-CA" dirty="0" smtClean="0"/>
              <a:t>is thought </a:t>
            </a:r>
            <a:r>
              <a:rPr lang="en-CA" dirty="0"/>
              <a:t>to be due to an </a:t>
            </a:r>
            <a:r>
              <a:rPr lang="en-CA" b="1" dirty="0"/>
              <a:t>elevated </a:t>
            </a:r>
            <a:r>
              <a:rPr lang="en-CA" b="1" dirty="0" err="1"/>
              <a:t>vasopressinase</a:t>
            </a:r>
            <a:r>
              <a:rPr lang="en-CA" b="1" dirty="0"/>
              <a:t> </a:t>
            </a:r>
            <a:r>
              <a:rPr lang="en-CA" b="1" dirty="0" smtClean="0"/>
              <a:t>concentration </a:t>
            </a:r>
            <a:r>
              <a:rPr lang="en-CA" dirty="0" smtClean="0"/>
              <a:t>caused </a:t>
            </a:r>
            <a:r>
              <a:rPr lang="en-CA" dirty="0"/>
              <a:t>by diminished production of </a:t>
            </a:r>
            <a:r>
              <a:rPr lang="en-CA" dirty="0" smtClean="0"/>
              <a:t>the inactivating </a:t>
            </a:r>
            <a:r>
              <a:rPr lang="en-CA" dirty="0"/>
              <a:t>enzyme by the liver. In some cases </a:t>
            </a:r>
            <a:r>
              <a:rPr lang="en-CA" b="1" dirty="0" err="1" smtClean="0"/>
              <a:t>desmopressin</a:t>
            </a:r>
            <a:r>
              <a:rPr lang="en-CA" dirty="0"/>
              <a:t> </a:t>
            </a:r>
            <a:r>
              <a:rPr lang="en-CA" dirty="0" smtClean="0"/>
              <a:t>will </a:t>
            </a:r>
            <a:r>
              <a:rPr lang="en-CA" dirty="0"/>
              <a:t>be successful in reversing </a:t>
            </a:r>
            <a:r>
              <a:rPr lang="en-CA" dirty="0" smtClean="0"/>
              <a:t>prodigious diuresis</a:t>
            </a:r>
            <a:r>
              <a:rPr lang="en-CA" dirty="0"/>
              <a:t>.</a:t>
            </a:r>
          </a:p>
        </p:txBody>
      </p:sp>
    </p:spTree>
    <p:extLst>
      <p:ext uri="{BB962C8B-B14F-4D97-AF65-F5344CB8AC3E}">
        <p14:creationId xmlns:p14="http://schemas.microsoft.com/office/powerpoint/2010/main" val="190092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6600" b="1" dirty="0" smtClean="0"/>
              <a:t>Newborn </a:t>
            </a:r>
            <a:endParaRPr lang="en-CA" sz="6600" b="1" dirty="0"/>
          </a:p>
        </p:txBody>
      </p:sp>
      <p:sp>
        <p:nvSpPr>
          <p:cNvPr id="3" name="Content Placeholder 2"/>
          <p:cNvSpPr>
            <a:spLocks noGrp="1"/>
          </p:cNvSpPr>
          <p:nvPr>
            <p:ph idx="1"/>
          </p:nvPr>
        </p:nvSpPr>
        <p:spPr>
          <a:xfrm>
            <a:off x="457200" y="2057400"/>
            <a:ext cx="8229600" cy="4068763"/>
          </a:xfrm>
        </p:spPr>
        <p:txBody>
          <a:bodyPr>
            <a:normAutofit/>
          </a:bodyPr>
          <a:lstStyle/>
          <a:p>
            <a:r>
              <a:rPr lang="en-CA" sz="4000" dirty="0" smtClean="0"/>
              <a:t>Screening for enzyme defects </a:t>
            </a:r>
          </a:p>
          <a:p>
            <a:r>
              <a:rPr lang="en-CA" sz="4000" dirty="0" smtClean="0"/>
              <a:t>Hypoglycaemia  </a:t>
            </a:r>
          </a:p>
          <a:p>
            <a:r>
              <a:rPr lang="en-CA" sz="4000" dirty="0" smtClean="0"/>
              <a:t>Encephalopathy , coma </a:t>
            </a:r>
          </a:p>
          <a:p>
            <a:r>
              <a:rPr lang="en-CA" sz="4000" dirty="0"/>
              <a:t>D</a:t>
            </a:r>
            <a:r>
              <a:rPr lang="en-CA" sz="4000" dirty="0" smtClean="0"/>
              <a:t>eath</a:t>
            </a:r>
            <a:endParaRPr lang="en-CA" sz="4000" dirty="0"/>
          </a:p>
        </p:txBody>
      </p:sp>
    </p:spTree>
    <p:extLst>
      <p:ext uri="{BB962C8B-B14F-4D97-AF65-F5344CB8AC3E}">
        <p14:creationId xmlns:p14="http://schemas.microsoft.com/office/powerpoint/2010/main" val="1685377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CA" sz="6000" b="1" dirty="0" smtClean="0"/>
              <a:t>Long  term outcome</a:t>
            </a:r>
            <a:endParaRPr lang="en-CA" sz="6000" b="1" dirty="0"/>
          </a:p>
        </p:txBody>
      </p:sp>
      <p:sp>
        <p:nvSpPr>
          <p:cNvPr id="3" name="Content Placeholder 2"/>
          <p:cNvSpPr>
            <a:spLocks noGrp="1"/>
          </p:cNvSpPr>
          <p:nvPr>
            <p:ph idx="1"/>
          </p:nvPr>
        </p:nvSpPr>
        <p:spPr>
          <a:xfrm>
            <a:off x="457200" y="1752600"/>
            <a:ext cx="8229600" cy="4373563"/>
          </a:xfrm>
        </p:spPr>
        <p:txBody>
          <a:bodyPr>
            <a:normAutofit/>
          </a:bodyPr>
          <a:lstStyle/>
          <a:p>
            <a:r>
              <a:rPr lang="en-CA" sz="4400" dirty="0" smtClean="0"/>
              <a:t>Retinopathy </a:t>
            </a:r>
          </a:p>
          <a:p>
            <a:r>
              <a:rPr lang="en-CA" sz="4400" dirty="0" smtClean="0"/>
              <a:t>Cardiomyopathy </a:t>
            </a:r>
          </a:p>
          <a:p>
            <a:r>
              <a:rPr lang="en-CA" sz="4400" dirty="0" smtClean="0"/>
              <a:t>Metabolic crises</a:t>
            </a:r>
          </a:p>
          <a:p>
            <a:r>
              <a:rPr lang="en-CA" sz="4400" dirty="0" err="1" smtClean="0"/>
              <a:t>Hypotonia</a:t>
            </a:r>
            <a:r>
              <a:rPr lang="en-CA" sz="4400" dirty="0" smtClean="0"/>
              <a:t> and muscle pain </a:t>
            </a:r>
            <a:endParaRPr lang="en-CA" sz="4400" dirty="0"/>
          </a:p>
        </p:txBody>
      </p:sp>
    </p:spTree>
    <p:extLst>
      <p:ext uri="{BB962C8B-B14F-4D97-AF65-F5344CB8AC3E}">
        <p14:creationId xmlns:p14="http://schemas.microsoft.com/office/powerpoint/2010/main" val="26128897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45892" cy="1295400"/>
          </a:xfrm>
        </p:spPr>
        <p:txBody>
          <a:bodyPr>
            <a:normAutofit fontScale="90000"/>
          </a:bodyPr>
          <a:lstStyle/>
          <a:p>
            <a:r>
              <a:rPr lang="en-US" sz="4000" b="1" dirty="0"/>
              <a:t>Contraception considerations for women with pre-existing and gestational liver disorders</a:t>
            </a:r>
            <a:r>
              <a:rPr lang="en-US" dirty="0"/>
              <a:t>.</a:t>
            </a:r>
            <a:endParaRPr lang="fa-IR" dirty="0"/>
          </a:p>
        </p:txBody>
      </p:sp>
      <p:pic>
        <p:nvPicPr>
          <p:cNvPr id="4" name="Content Placeholder 3"/>
          <p:cNvPicPr>
            <a:picLocks noGrp="1" noChangeAspect="1"/>
          </p:cNvPicPr>
          <p:nvPr>
            <p:ph idx="1"/>
          </p:nvPr>
        </p:nvPicPr>
        <p:blipFill>
          <a:blip r:embed="rId2"/>
          <a:stretch>
            <a:fillRect/>
          </a:stretch>
        </p:blipFill>
        <p:spPr>
          <a:xfrm>
            <a:off x="98107" y="1676400"/>
            <a:ext cx="8947785" cy="4191000"/>
          </a:xfrm>
          <a:prstGeom prst="rect">
            <a:avLst/>
          </a:prstGeom>
        </p:spPr>
      </p:pic>
    </p:spTree>
    <p:extLst>
      <p:ext uri="{BB962C8B-B14F-4D97-AF65-F5344CB8AC3E}">
        <p14:creationId xmlns:p14="http://schemas.microsoft.com/office/powerpoint/2010/main" val="399861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CA" dirty="0" smtClean="0"/>
              <a:t>After 48 </a:t>
            </a:r>
            <a:r>
              <a:rPr lang="en-CA" dirty="0" err="1" smtClean="0"/>
              <a:t>hr</a:t>
            </a:r>
            <a:r>
              <a:rPr lang="en-CA" dirty="0"/>
              <a:t>: WBC:(26 to 50 cells/mm3/ haemoglobin (11.1 to 4.7g/dl) </a:t>
            </a:r>
            <a:r>
              <a:rPr lang="en-CA" dirty="0" smtClean="0"/>
              <a:t> </a:t>
            </a:r>
          </a:p>
          <a:p>
            <a:r>
              <a:rPr lang="en-CA" dirty="0" smtClean="0"/>
              <a:t>Platelets </a:t>
            </a:r>
            <a:r>
              <a:rPr lang="en-CA" dirty="0"/>
              <a:t>(PLT) remained normal (189-221× 103). </a:t>
            </a:r>
            <a:endParaRPr lang="en-CA" dirty="0" smtClean="0"/>
          </a:p>
          <a:p>
            <a:r>
              <a:rPr lang="en-CA" dirty="0" smtClean="0"/>
              <a:t>LFT: alkaline </a:t>
            </a:r>
            <a:r>
              <a:rPr lang="en-CA" dirty="0"/>
              <a:t>phosphatase (ALP) (331 to 277IU/L) and gamma </a:t>
            </a:r>
            <a:r>
              <a:rPr lang="en-CA" dirty="0" err="1"/>
              <a:t>glutamyl</a:t>
            </a:r>
            <a:r>
              <a:rPr lang="en-CA" dirty="0"/>
              <a:t> </a:t>
            </a:r>
            <a:r>
              <a:rPr lang="en-CA" dirty="0" err="1"/>
              <a:t>transpeptidase</a:t>
            </a:r>
            <a:r>
              <a:rPr lang="en-CA" dirty="0"/>
              <a:t> (GGT) (228 to 206IU/L) with minimally elevated aspartate aminotransferase (AST) (39 to 52U/l) and alanine aminotransferase (ALT) (48 TO 39 U/l). </a:t>
            </a:r>
            <a:endParaRPr lang="en-CA" dirty="0" smtClean="0"/>
          </a:p>
          <a:p>
            <a:r>
              <a:rPr lang="en-CA" dirty="0" smtClean="0"/>
              <a:t> </a:t>
            </a:r>
            <a:r>
              <a:rPr lang="en-CA" dirty="0"/>
              <a:t>Total bilirubin was not available. </a:t>
            </a:r>
            <a:endParaRPr lang="en-CA" dirty="0" smtClean="0"/>
          </a:p>
          <a:p>
            <a:r>
              <a:rPr lang="en-CA" dirty="0" smtClean="0"/>
              <a:t>Hepatitis </a:t>
            </a:r>
            <a:r>
              <a:rPr lang="en-CA" dirty="0"/>
              <a:t>A and B were negative. </a:t>
            </a:r>
            <a:endParaRPr lang="en-CA" dirty="0" smtClean="0"/>
          </a:p>
          <a:p>
            <a:r>
              <a:rPr lang="en-CA" dirty="0" smtClean="0"/>
              <a:t>hypoglycaemia </a:t>
            </a:r>
            <a:r>
              <a:rPr lang="en-CA" dirty="0"/>
              <a:t>(1.1–2.3mmol/l) which were corrected with 50% dextrose followed by infusion of 10% dextrose 8 hourly</a:t>
            </a:r>
          </a:p>
        </p:txBody>
      </p:sp>
    </p:spTree>
    <p:extLst>
      <p:ext uri="{BB962C8B-B14F-4D97-AF65-F5344CB8AC3E}">
        <p14:creationId xmlns:p14="http://schemas.microsoft.com/office/powerpoint/2010/main" val="1040144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POSTPARTUM LIVER FAILURE</a:t>
            </a:r>
            <a:endParaRPr lang="en-CA" b="1" dirty="0"/>
          </a:p>
        </p:txBody>
      </p:sp>
      <p:sp>
        <p:nvSpPr>
          <p:cNvPr id="3" name="Content Placeholder 2"/>
          <p:cNvSpPr>
            <a:spLocks noGrp="1"/>
          </p:cNvSpPr>
          <p:nvPr>
            <p:ph idx="1"/>
          </p:nvPr>
        </p:nvSpPr>
        <p:spPr>
          <a:xfrm>
            <a:off x="228600" y="1447800"/>
            <a:ext cx="8686800" cy="5257800"/>
          </a:xfrm>
        </p:spPr>
        <p:txBody>
          <a:bodyPr>
            <a:normAutofit fontScale="92500" lnSpcReduction="10000"/>
          </a:bodyPr>
          <a:lstStyle/>
          <a:p>
            <a:r>
              <a:rPr lang="en-CA" dirty="0"/>
              <a:t>For some women with persistent liver </a:t>
            </a:r>
            <a:r>
              <a:rPr lang="en-CA" dirty="0" smtClean="0"/>
              <a:t>failure, postpartum </a:t>
            </a:r>
            <a:r>
              <a:rPr lang="en-CA" dirty="0"/>
              <a:t>artificial liver support therapy is </a:t>
            </a:r>
            <a:r>
              <a:rPr lang="en-CA" dirty="0" smtClean="0"/>
              <a:t>employed.</a:t>
            </a:r>
          </a:p>
          <a:p>
            <a:r>
              <a:rPr lang="en-CA" dirty="0" smtClean="0"/>
              <a:t>These </a:t>
            </a:r>
            <a:r>
              <a:rPr lang="en-CA" dirty="0"/>
              <a:t>methods include </a:t>
            </a:r>
            <a:r>
              <a:rPr lang="en-CA" b="1" dirty="0"/>
              <a:t>plasma </a:t>
            </a:r>
            <a:r>
              <a:rPr lang="en-CA" b="1" dirty="0" smtClean="0"/>
              <a:t>exchange</a:t>
            </a:r>
            <a:r>
              <a:rPr lang="en-CA" dirty="0" smtClean="0"/>
              <a:t>, which </a:t>
            </a:r>
            <a:r>
              <a:rPr lang="en-CA" dirty="0"/>
              <a:t>removes toxins, improves electrolyte </a:t>
            </a:r>
            <a:r>
              <a:rPr lang="en-CA" dirty="0" smtClean="0"/>
              <a:t>management, supports </a:t>
            </a:r>
            <a:r>
              <a:rPr lang="en-CA" dirty="0"/>
              <a:t>coagulation factors, and </a:t>
            </a:r>
            <a:r>
              <a:rPr lang="en-CA" dirty="0" smtClean="0"/>
              <a:t>improves acid–base balance.</a:t>
            </a:r>
          </a:p>
          <a:p>
            <a:r>
              <a:rPr lang="en-CA" dirty="0" smtClean="0"/>
              <a:t> </a:t>
            </a:r>
            <a:r>
              <a:rPr lang="en-CA" dirty="0"/>
              <a:t>Another treatment option </a:t>
            </a:r>
            <a:r>
              <a:rPr lang="en-CA" dirty="0" smtClean="0"/>
              <a:t>is </a:t>
            </a:r>
            <a:r>
              <a:rPr lang="en-CA" b="1" dirty="0" err="1" smtClean="0"/>
              <a:t>plasmapheresis</a:t>
            </a:r>
            <a:r>
              <a:rPr lang="en-CA" dirty="0"/>
              <a:t>, which may result in improvement </a:t>
            </a:r>
            <a:r>
              <a:rPr lang="en-CA" dirty="0" smtClean="0"/>
              <a:t>of oxidative </a:t>
            </a:r>
            <a:r>
              <a:rPr lang="en-CA" dirty="0"/>
              <a:t>stress markers and hasten hepatic </a:t>
            </a:r>
            <a:r>
              <a:rPr lang="en-CA" dirty="0" smtClean="0"/>
              <a:t>function recovery</a:t>
            </a:r>
            <a:r>
              <a:rPr lang="en-CA" dirty="0"/>
              <a:t>; however, </a:t>
            </a:r>
            <a:r>
              <a:rPr lang="en-CA" b="1" dirty="0" err="1"/>
              <a:t>plasmapheresis</a:t>
            </a:r>
            <a:r>
              <a:rPr lang="en-CA" b="1" dirty="0"/>
              <a:t> has not </a:t>
            </a:r>
            <a:r>
              <a:rPr lang="en-CA" b="1" dirty="0" smtClean="0"/>
              <a:t>reduced mortality. </a:t>
            </a:r>
            <a:endParaRPr lang="en-CA" b="1" dirty="0"/>
          </a:p>
        </p:txBody>
      </p:sp>
    </p:spTree>
    <p:extLst>
      <p:ext uri="{BB962C8B-B14F-4D97-AF65-F5344CB8AC3E}">
        <p14:creationId xmlns:p14="http://schemas.microsoft.com/office/powerpoint/2010/main" val="34093464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a:t>EXTRACORPOREAL LIFE SUPPORT SYSTEMS</a:t>
            </a:r>
          </a:p>
        </p:txBody>
      </p:sp>
      <p:sp>
        <p:nvSpPr>
          <p:cNvPr id="3" name="Content Placeholder 2"/>
          <p:cNvSpPr>
            <a:spLocks noGrp="1"/>
          </p:cNvSpPr>
          <p:nvPr>
            <p:ph idx="1"/>
          </p:nvPr>
        </p:nvSpPr>
        <p:spPr>
          <a:xfrm>
            <a:off x="0" y="1600200"/>
            <a:ext cx="8991600" cy="5105400"/>
          </a:xfrm>
        </p:spPr>
        <p:txBody>
          <a:bodyPr>
            <a:normAutofit fontScale="77500" lnSpcReduction="20000"/>
          </a:bodyPr>
          <a:lstStyle/>
          <a:p>
            <a:r>
              <a:rPr lang="en-CA" b="1" dirty="0"/>
              <a:t>Extracorporeal life support systems </a:t>
            </a:r>
            <a:r>
              <a:rPr lang="en-CA" dirty="0"/>
              <a:t>been used </a:t>
            </a:r>
            <a:r>
              <a:rPr lang="en-CA" dirty="0" smtClean="0"/>
              <a:t>as salvage </a:t>
            </a:r>
            <a:r>
              <a:rPr lang="en-CA" dirty="0"/>
              <a:t>therapy for a number of organ system </a:t>
            </a:r>
            <a:r>
              <a:rPr lang="en-CA" dirty="0" smtClean="0"/>
              <a:t>failures in </a:t>
            </a:r>
            <a:r>
              <a:rPr lang="en-CA" dirty="0"/>
              <a:t>pregnant women. Extracorporeal membrane </a:t>
            </a:r>
            <a:r>
              <a:rPr lang="en-CA" dirty="0" smtClean="0"/>
              <a:t>oxygenation is </a:t>
            </a:r>
            <a:r>
              <a:rPr lang="en-CA" dirty="0"/>
              <a:t>primarily used for cardiovascular </a:t>
            </a:r>
            <a:r>
              <a:rPr lang="en-CA" dirty="0" smtClean="0"/>
              <a:t>and respiratory </a:t>
            </a:r>
            <a:r>
              <a:rPr lang="en-CA" dirty="0"/>
              <a:t>failure, but it has also been employed </a:t>
            </a:r>
            <a:r>
              <a:rPr lang="en-CA" dirty="0" smtClean="0"/>
              <a:t>in </a:t>
            </a:r>
            <a:r>
              <a:rPr lang="en-CA" b="1" dirty="0" smtClean="0"/>
              <a:t>acute </a:t>
            </a:r>
            <a:r>
              <a:rPr lang="en-CA" b="1" dirty="0"/>
              <a:t>liver </a:t>
            </a:r>
            <a:r>
              <a:rPr lang="en-CA" b="1" dirty="0" smtClean="0"/>
              <a:t>failure</a:t>
            </a:r>
            <a:r>
              <a:rPr lang="en-CA" dirty="0" smtClean="0"/>
              <a:t>.</a:t>
            </a:r>
          </a:p>
          <a:p>
            <a:r>
              <a:rPr lang="en-CA" dirty="0" smtClean="0"/>
              <a:t> </a:t>
            </a:r>
            <a:r>
              <a:rPr lang="en-CA" dirty="0"/>
              <a:t>We have used it successfully </a:t>
            </a:r>
            <a:r>
              <a:rPr lang="en-CA" dirty="0" smtClean="0"/>
              <a:t>in one </a:t>
            </a:r>
            <a:r>
              <a:rPr lang="en-CA" dirty="0"/>
              <a:t>woman with severe hypotension from liver </a:t>
            </a:r>
            <a:r>
              <a:rPr lang="en-CA" dirty="0" smtClean="0"/>
              <a:t>failure when </a:t>
            </a:r>
            <a:r>
              <a:rPr lang="en-CA" dirty="0"/>
              <a:t>other supportive measures had failed. </a:t>
            </a:r>
            <a:endParaRPr lang="en-CA" dirty="0" smtClean="0"/>
          </a:p>
          <a:p>
            <a:r>
              <a:rPr lang="en-CA" b="1" dirty="0" smtClean="0"/>
              <a:t>Molecular</a:t>
            </a:r>
            <a:r>
              <a:rPr lang="en-CA" b="1" dirty="0"/>
              <a:t> </a:t>
            </a:r>
            <a:r>
              <a:rPr lang="en-CA" b="1" dirty="0" smtClean="0"/>
              <a:t>absorbent </a:t>
            </a:r>
            <a:r>
              <a:rPr lang="en-CA" b="1" dirty="0"/>
              <a:t>recirculating system </a:t>
            </a:r>
            <a:r>
              <a:rPr lang="en-CA" dirty="0"/>
              <a:t>is another </a:t>
            </a:r>
            <a:r>
              <a:rPr lang="en-CA" dirty="0" smtClean="0"/>
              <a:t>method of </a:t>
            </a:r>
            <a:r>
              <a:rPr lang="en-CA" dirty="0"/>
              <a:t>supportive care, or as a bridge to liver </a:t>
            </a:r>
            <a:r>
              <a:rPr lang="en-CA" dirty="0" smtClean="0"/>
              <a:t>transplantation, in </a:t>
            </a:r>
            <a:r>
              <a:rPr lang="en-CA" dirty="0"/>
              <a:t>patients with acute liver </a:t>
            </a:r>
            <a:r>
              <a:rPr lang="en-CA" dirty="0" err="1" smtClean="0"/>
              <a:t>failure.This</a:t>
            </a:r>
            <a:r>
              <a:rPr lang="en-CA" dirty="0" smtClean="0"/>
              <a:t> method functionally </a:t>
            </a:r>
            <a:r>
              <a:rPr lang="en-CA" dirty="0"/>
              <a:t>replaces the liver in </a:t>
            </a:r>
            <a:r>
              <a:rPr lang="en-CA" b="1" dirty="0"/>
              <a:t>removing </a:t>
            </a:r>
            <a:r>
              <a:rPr lang="en-CA" b="1" dirty="0" err="1" smtClean="0"/>
              <a:t>albuminbound</a:t>
            </a:r>
            <a:r>
              <a:rPr lang="en-CA" b="1" dirty="0"/>
              <a:t> </a:t>
            </a:r>
            <a:r>
              <a:rPr lang="en-CA" b="1" dirty="0" smtClean="0"/>
              <a:t>toxins </a:t>
            </a:r>
            <a:r>
              <a:rPr lang="en-CA" dirty="0"/>
              <a:t>from the blood through </a:t>
            </a:r>
            <a:r>
              <a:rPr lang="en-CA" dirty="0" smtClean="0"/>
              <a:t>albumin dialysis</a:t>
            </a:r>
            <a:r>
              <a:rPr lang="en-CA" dirty="0"/>
              <a:t>, which results in stabilization of liver </a:t>
            </a:r>
            <a:r>
              <a:rPr lang="en-CA" dirty="0" smtClean="0"/>
              <a:t>function and </a:t>
            </a:r>
            <a:r>
              <a:rPr lang="en-CA" dirty="0"/>
              <a:t>improvement in </a:t>
            </a:r>
            <a:r>
              <a:rPr lang="en-CA" dirty="0" err="1" smtClean="0"/>
              <a:t>hyperbilirubinemia</a:t>
            </a:r>
            <a:r>
              <a:rPr lang="en-CA" dirty="0" smtClean="0"/>
              <a:t> .</a:t>
            </a:r>
            <a:endParaRPr lang="en-CA" dirty="0"/>
          </a:p>
        </p:txBody>
      </p:sp>
    </p:spTree>
    <p:extLst>
      <p:ext uri="{BB962C8B-B14F-4D97-AF65-F5344CB8AC3E}">
        <p14:creationId xmlns:p14="http://schemas.microsoft.com/office/powerpoint/2010/main" val="24719362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a:xfrm>
            <a:off x="381000" y="1600200"/>
            <a:ext cx="8763000" cy="4525963"/>
          </a:xfrm>
        </p:spPr>
        <p:txBody>
          <a:bodyPr>
            <a:normAutofit/>
          </a:bodyPr>
          <a:lstStyle/>
          <a:p>
            <a:pPr marL="0" indent="0">
              <a:buNone/>
            </a:pPr>
            <a:r>
              <a:rPr lang="en-CA" sz="6000" dirty="0" smtClean="0"/>
              <a:t>  </a:t>
            </a:r>
          </a:p>
          <a:p>
            <a:pPr marL="0" indent="0">
              <a:buNone/>
            </a:pPr>
            <a:r>
              <a:rPr lang="en-CA" sz="6000" b="1" dirty="0" smtClean="0"/>
              <a:t>LIVER </a:t>
            </a:r>
            <a:r>
              <a:rPr lang="en-CA" sz="6000" b="1" dirty="0"/>
              <a:t>TRANSPLANTATION</a:t>
            </a:r>
          </a:p>
        </p:txBody>
      </p:sp>
    </p:spTree>
    <p:extLst>
      <p:ext uri="{BB962C8B-B14F-4D97-AF65-F5344CB8AC3E}">
        <p14:creationId xmlns:p14="http://schemas.microsoft.com/office/powerpoint/2010/main" val="3512873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1371600"/>
          </a:xfrm>
        </p:spPr>
        <p:txBody>
          <a:bodyPr>
            <a:normAutofit/>
          </a:bodyPr>
          <a:lstStyle/>
          <a:p>
            <a:r>
              <a:rPr lang="en-CA" sz="3200" b="1" dirty="0"/>
              <a:t>Classification of pregnancy-related liver </a:t>
            </a:r>
            <a:r>
              <a:rPr lang="en-CA" sz="3200" b="1" dirty="0" smtClean="0"/>
              <a:t>disease</a:t>
            </a:r>
            <a:endParaRPr lang="en-CA" sz="3200" b="1" dirty="0"/>
          </a:p>
        </p:txBody>
      </p:sp>
      <p:sp>
        <p:nvSpPr>
          <p:cNvPr id="3" name="Content Placeholder 2"/>
          <p:cNvSpPr>
            <a:spLocks noGrp="1"/>
          </p:cNvSpPr>
          <p:nvPr>
            <p:ph idx="1"/>
          </p:nvPr>
        </p:nvSpPr>
        <p:spPr/>
        <p:txBody>
          <a:bodyPr/>
          <a:lstStyle/>
          <a:p>
            <a:endParaRPr lang="en-CA"/>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802022"/>
            <a:ext cx="6629400" cy="5908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15539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0" y="685800"/>
            <a:ext cx="8991600" cy="6019800"/>
          </a:xfrm>
        </p:spPr>
        <p:txBody>
          <a:bodyPr>
            <a:normAutofit fontScale="85000" lnSpcReduction="20000"/>
          </a:bodyPr>
          <a:lstStyle/>
          <a:p>
            <a:r>
              <a:rPr lang="en-CA" b="1" dirty="0"/>
              <a:t>ACG Clinical Guideline: Liver Disease and </a:t>
            </a:r>
            <a:r>
              <a:rPr lang="en-CA" b="1" dirty="0" err="1" smtClean="0"/>
              <a:t>Pregnancy</a:t>
            </a:r>
            <a:r>
              <a:rPr lang="en-CA" sz="1800" b="1" dirty="0" err="1" smtClean="0"/>
              <a:t>.</a:t>
            </a:r>
            <a:r>
              <a:rPr lang="en-CA" sz="1800" dirty="0" err="1" smtClean="0"/>
              <a:t>American</a:t>
            </a:r>
            <a:r>
              <a:rPr lang="en-CA" sz="1800" dirty="0" smtClean="0"/>
              <a:t> </a:t>
            </a:r>
            <a:r>
              <a:rPr lang="en-CA" sz="1800" dirty="0"/>
              <a:t>Journal of Gastroenterology </a:t>
            </a:r>
            <a:r>
              <a:rPr lang="en-CA" sz="1800" dirty="0" smtClean="0"/>
              <a:t>10.1038/ajg.2016430</a:t>
            </a:r>
          </a:p>
          <a:p>
            <a:endParaRPr lang="en-CA" sz="1800" dirty="0" smtClean="0"/>
          </a:p>
          <a:p>
            <a:r>
              <a:rPr lang="en-CA" b="1" dirty="0" smtClean="0"/>
              <a:t>Acute </a:t>
            </a:r>
            <a:r>
              <a:rPr lang="en-CA" b="1" dirty="0"/>
              <a:t>Fatty Liver of Pregnancy </a:t>
            </a:r>
            <a:r>
              <a:rPr lang="en-CA" b="1" dirty="0" smtClean="0"/>
              <a:t>.</a:t>
            </a:r>
            <a:r>
              <a:rPr lang="en-CA" sz="1800" b="1" dirty="0" smtClean="0"/>
              <a:t>2021 </a:t>
            </a:r>
            <a:r>
              <a:rPr lang="en-CA" sz="1800" b="1" dirty="0"/>
              <a:t>by the American College of Obstetricians and </a:t>
            </a:r>
            <a:r>
              <a:rPr lang="en-CA" sz="1800" b="1" dirty="0" err="1" smtClean="0"/>
              <a:t>Gynecologists</a:t>
            </a:r>
            <a:endParaRPr lang="en-CA" sz="1800" b="1" dirty="0" smtClean="0"/>
          </a:p>
          <a:p>
            <a:r>
              <a:rPr lang="en-CA" b="1" dirty="0"/>
              <a:t>Acute Fatty Liver of Pregnancy in the </a:t>
            </a:r>
            <a:r>
              <a:rPr lang="en-CA" sz="1800" b="1" dirty="0" err="1" smtClean="0"/>
              <a:t>ICU.anesthesia</a:t>
            </a:r>
            <a:r>
              <a:rPr lang="en-CA" sz="1800" b="1" dirty="0" smtClean="0"/>
              <a:t>, intensive care unit journal 2021</a:t>
            </a:r>
          </a:p>
          <a:p>
            <a:r>
              <a:rPr lang="en-CA" b="1" dirty="0" smtClean="0"/>
              <a:t>Pregnancy and liver </a:t>
            </a:r>
            <a:r>
              <a:rPr lang="en-CA" sz="1800" b="1" dirty="0" err="1" smtClean="0"/>
              <a:t>disease,journal</a:t>
            </a:r>
            <a:r>
              <a:rPr lang="en-CA" sz="1800" b="1" dirty="0" smtClean="0"/>
              <a:t> of </a:t>
            </a:r>
            <a:r>
              <a:rPr lang="en-CA" sz="1800" b="1" dirty="0" err="1" smtClean="0"/>
              <a:t>hepatology</a:t>
            </a:r>
            <a:r>
              <a:rPr lang="en-CA" sz="1800" b="1" dirty="0" smtClean="0"/>
              <a:t> 2015</a:t>
            </a:r>
          </a:p>
          <a:p>
            <a:r>
              <a:rPr lang="en-CA" sz="3500" b="1" dirty="0"/>
              <a:t>Advances in understanding and treating liver diseases during pregnancy:</a:t>
            </a:r>
            <a:r>
              <a:rPr lang="en-CA" sz="1800" b="1" dirty="0"/>
              <a:t> </a:t>
            </a:r>
            <a:r>
              <a:rPr lang="en-CA" sz="1800" b="1" dirty="0" smtClean="0"/>
              <a:t>word journal of GI</a:t>
            </a:r>
          </a:p>
          <a:p>
            <a:r>
              <a:rPr lang="en-CA" sz="3500" b="1" dirty="0" smtClean="0"/>
              <a:t>EASL clinical practice guidelines on the management of liver disease in pregnancy </a:t>
            </a:r>
            <a:r>
              <a:rPr lang="en-CA" sz="2300" b="1" dirty="0" smtClean="0"/>
              <a:t>, journal of </a:t>
            </a:r>
            <a:r>
              <a:rPr lang="en-CA" sz="2300" b="1" dirty="0" err="1" smtClean="0"/>
              <a:t>hepatology</a:t>
            </a:r>
            <a:r>
              <a:rPr lang="en-CA" sz="2300" b="1" dirty="0" smtClean="0"/>
              <a:t> 2023</a:t>
            </a:r>
          </a:p>
          <a:p>
            <a:r>
              <a:rPr lang="en-CA" sz="3500" b="1" dirty="0" smtClean="0"/>
              <a:t>Annals of hepatology.2019</a:t>
            </a:r>
          </a:p>
          <a:p>
            <a:r>
              <a:rPr lang="en-CA" sz="3500" b="1" dirty="0" smtClean="0"/>
              <a:t>Management hepatic complications of </a:t>
            </a:r>
            <a:r>
              <a:rPr lang="en-CA" sz="3500" b="1" dirty="0" err="1" smtClean="0"/>
              <a:t>pregnancy:practical</a:t>
            </a:r>
            <a:r>
              <a:rPr lang="en-CA" sz="3500" b="1" dirty="0" smtClean="0"/>
              <a:t> </a:t>
            </a:r>
            <a:r>
              <a:rPr lang="en-CA" sz="3500" b="1" dirty="0" err="1" smtClean="0"/>
              <a:t>strategiesfor</a:t>
            </a:r>
            <a:r>
              <a:rPr lang="en-CA" sz="3500" b="1" dirty="0" smtClean="0"/>
              <a:t> clinicians  .BMJ2</a:t>
            </a:r>
          </a:p>
          <a:p>
            <a:r>
              <a:rPr lang="en-CA" sz="3500" b="1" dirty="0"/>
              <a:t>M</a:t>
            </a:r>
            <a:r>
              <a:rPr lang="en-CA" sz="3500" b="1" dirty="0" smtClean="0"/>
              <a:t>aternal </a:t>
            </a:r>
            <a:r>
              <a:rPr lang="en-CA" sz="3500" b="1" dirty="0" err="1"/>
              <a:t>F</a:t>
            </a:r>
            <a:r>
              <a:rPr lang="en-CA" sz="3500" b="1" dirty="0" err="1" smtClean="0"/>
              <a:t>etal</a:t>
            </a:r>
            <a:r>
              <a:rPr lang="en-CA" sz="3500" b="1" dirty="0" smtClean="0"/>
              <a:t> medicine. 2014</a:t>
            </a:r>
          </a:p>
          <a:p>
            <a:endParaRPr lang="en-CA" sz="2300" b="1" dirty="0" smtClean="0"/>
          </a:p>
          <a:p>
            <a:endParaRPr lang="en-CA" sz="1800" b="1" dirty="0"/>
          </a:p>
          <a:p>
            <a:endParaRPr lang="en-CA" sz="1800" b="1" dirty="0" smtClean="0"/>
          </a:p>
          <a:p>
            <a:endParaRPr lang="en-CA" sz="1800" b="1" dirty="0"/>
          </a:p>
          <a:p>
            <a:endParaRPr lang="en-CA" b="1" dirty="0" smtClean="0"/>
          </a:p>
          <a:p>
            <a:endParaRPr lang="en-CA" sz="1800" dirty="0" smtClean="0"/>
          </a:p>
          <a:p>
            <a:endParaRPr lang="en-CA" sz="1800" dirty="0"/>
          </a:p>
          <a:p>
            <a:endParaRPr lang="en-CA" sz="1800" b="1" dirty="0"/>
          </a:p>
          <a:p>
            <a:endParaRPr lang="en-CA" dirty="0"/>
          </a:p>
          <a:p>
            <a:pPr marL="0" indent="0">
              <a:buNone/>
            </a:pPr>
            <a:endParaRPr lang="en-CA" dirty="0"/>
          </a:p>
          <a:p>
            <a:endParaRPr lang="en-CA" dirty="0"/>
          </a:p>
        </p:txBody>
      </p:sp>
    </p:spTree>
    <p:extLst>
      <p:ext uri="{BB962C8B-B14F-4D97-AF65-F5344CB8AC3E}">
        <p14:creationId xmlns:p14="http://schemas.microsoft.com/office/powerpoint/2010/main" val="1701095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46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CA" dirty="0"/>
              <a:t> The clinical condition of the patient deteriorated on the third day post-delivery as she became confused and she started vomiting coffee ground material</a:t>
            </a:r>
            <a:r>
              <a:rPr lang="en-CA" dirty="0" smtClean="0"/>
              <a:t>.</a:t>
            </a:r>
          </a:p>
          <a:p>
            <a:r>
              <a:rPr lang="en-CA" dirty="0" smtClean="0"/>
              <a:t> </a:t>
            </a:r>
            <a:r>
              <a:rPr lang="en-CA" dirty="0"/>
              <a:t>The patient deceased on the 3rd day post-delivery. </a:t>
            </a:r>
            <a:endParaRPr lang="en-CA" dirty="0" smtClean="0"/>
          </a:p>
          <a:p>
            <a:r>
              <a:rPr lang="en-CA" dirty="0" smtClean="0"/>
              <a:t>The </a:t>
            </a:r>
            <a:r>
              <a:rPr lang="en-CA" dirty="0"/>
              <a:t>neonate was referred to paediatricians for ongoing care. </a:t>
            </a:r>
            <a:endParaRPr lang="en-CA" dirty="0" smtClean="0"/>
          </a:p>
          <a:p>
            <a:r>
              <a:rPr lang="en-CA" dirty="0" smtClean="0"/>
              <a:t>Post </a:t>
            </a:r>
            <a:r>
              <a:rPr lang="en-CA" dirty="0"/>
              <a:t>mortem and histology results confirmed the </a:t>
            </a:r>
            <a:r>
              <a:rPr lang="en-CA" dirty="0" smtClean="0"/>
              <a:t>diagnosis.</a:t>
            </a:r>
            <a:endParaRPr lang="en-CA" dirty="0"/>
          </a:p>
        </p:txBody>
      </p:sp>
    </p:spTree>
    <p:extLst>
      <p:ext uri="{BB962C8B-B14F-4D97-AF65-F5344CB8AC3E}">
        <p14:creationId xmlns:p14="http://schemas.microsoft.com/office/powerpoint/2010/main" val="2556192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63" y="123423"/>
            <a:ext cx="8667989" cy="6429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158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004" y="762001"/>
            <a:ext cx="8302996" cy="5385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75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7200" b="1" dirty="0" smtClean="0"/>
              <a:t>case2</a:t>
            </a:r>
            <a:endParaRPr lang="en-CA" sz="7200" b="1" dirty="0"/>
          </a:p>
        </p:txBody>
      </p:sp>
      <p:sp>
        <p:nvSpPr>
          <p:cNvPr id="3" name="Content Placeholder 2"/>
          <p:cNvSpPr>
            <a:spLocks noGrp="1"/>
          </p:cNvSpPr>
          <p:nvPr>
            <p:ph idx="1"/>
          </p:nvPr>
        </p:nvSpPr>
        <p:spPr>
          <a:xfrm>
            <a:off x="76200" y="1600200"/>
            <a:ext cx="9067800" cy="4876800"/>
          </a:xfrm>
        </p:spPr>
        <p:txBody>
          <a:bodyPr>
            <a:normAutofit fontScale="92500"/>
          </a:bodyPr>
          <a:lstStyle/>
          <a:p>
            <a:r>
              <a:rPr lang="en-CA" dirty="0" smtClean="0"/>
              <a:t>A 24   years old  G1L0, G/A 34  W, refer to private clinic and complain of  N/V and malaise </a:t>
            </a:r>
            <a:r>
              <a:rPr lang="en-CA" dirty="0"/>
              <a:t>. </a:t>
            </a:r>
            <a:r>
              <a:rPr lang="en-CA" dirty="0" smtClean="0"/>
              <a:t>Medical history </a:t>
            </a:r>
            <a:r>
              <a:rPr lang="en-CA" dirty="0"/>
              <a:t> </a:t>
            </a:r>
            <a:r>
              <a:rPr lang="en-CA" dirty="0" smtClean="0"/>
              <a:t>no specific finding  and Physical exam W.N.L. </a:t>
            </a:r>
          </a:p>
          <a:p>
            <a:r>
              <a:rPr lang="en-CA" dirty="0" smtClean="0"/>
              <a:t>To R/O   EARLY HELLP Syndrome , LFT was done :</a:t>
            </a:r>
            <a:r>
              <a:rPr lang="en-CA" dirty="0"/>
              <a:t> </a:t>
            </a:r>
            <a:r>
              <a:rPr lang="en-CA" dirty="0" smtClean="0"/>
              <a:t>liver </a:t>
            </a:r>
            <a:r>
              <a:rPr lang="en-CA" dirty="0" err="1" smtClean="0"/>
              <a:t>enzyms</a:t>
            </a:r>
            <a:r>
              <a:rPr lang="en-CA" dirty="0" smtClean="0"/>
              <a:t> upper </a:t>
            </a:r>
            <a:r>
              <a:rPr lang="en-CA" dirty="0" err="1" smtClean="0"/>
              <a:t>nl</a:t>
            </a:r>
            <a:r>
              <a:rPr lang="en-CA" dirty="0" smtClean="0"/>
              <a:t>. l. others w.n.l.</a:t>
            </a:r>
          </a:p>
          <a:p>
            <a:r>
              <a:rPr lang="en-CA" dirty="0"/>
              <a:t> </a:t>
            </a:r>
            <a:r>
              <a:rPr lang="en-CA" dirty="0" smtClean="0"/>
              <a:t>    CBC: </a:t>
            </a:r>
            <a:r>
              <a:rPr lang="en-CA" dirty="0" err="1" smtClean="0"/>
              <a:t>Hb</a:t>
            </a:r>
            <a:r>
              <a:rPr lang="en-CA" dirty="0" smtClean="0"/>
              <a:t>: 12.3g/dl   WBC: 8000/dl   PLT:  110,000/dl</a:t>
            </a:r>
          </a:p>
          <a:p>
            <a:r>
              <a:rPr lang="en-CA" dirty="0"/>
              <a:t> </a:t>
            </a:r>
            <a:r>
              <a:rPr lang="en-CA" dirty="0" smtClean="0"/>
              <a:t>  kidney function test:    BUN:15     </a:t>
            </a:r>
            <a:r>
              <a:rPr lang="en-CA" dirty="0" err="1" smtClean="0"/>
              <a:t>Creatinine</a:t>
            </a:r>
            <a:r>
              <a:rPr lang="en-CA" dirty="0" smtClean="0"/>
              <a:t>: 0.8</a:t>
            </a:r>
          </a:p>
          <a:p>
            <a:r>
              <a:rPr lang="en-CA" dirty="0" smtClean="0"/>
              <a:t>Supportive </a:t>
            </a:r>
            <a:r>
              <a:rPr lang="en-CA" dirty="0"/>
              <a:t>treatment for acute viral </a:t>
            </a:r>
            <a:r>
              <a:rPr lang="en-CA" dirty="0" smtClean="0"/>
              <a:t>hepatitis A </a:t>
            </a:r>
            <a:r>
              <a:rPr lang="en-CA" dirty="0"/>
              <a:t>was given at a private </a:t>
            </a:r>
            <a:r>
              <a:rPr lang="en-CA" dirty="0" smtClean="0"/>
              <a:t>clinic.</a:t>
            </a:r>
            <a:endParaRPr lang="en-CA" dirty="0"/>
          </a:p>
          <a:p>
            <a:pPr marL="0" indent="0">
              <a:buNone/>
            </a:pPr>
            <a:endParaRPr lang="en-CA" dirty="0" smtClean="0"/>
          </a:p>
          <a:p>
            <a:endParaRPr lang="en-CA" dirty="0"/>
          </a:p>
        </p:txBody>
      </p:sp>
    </p:spTree>
    <p:extLst>
      <p:ext uri="{BB962C8B-B14F-4D97-AF65-F5344CB8AC3E}">
        <p14:creationId xmlns:p14="http://schemas.microsoft.com/office/powerpoint/2010/main" val="3838184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a:xfrm>
            <a:off x="152400" y="1600200"/>
            <a:ext cx="8839200" cy="5105400"/>
          </a:xfrm>
        </p:spPr>
        <p:txBody>
          <a:bodyPr>
            <a:normAutofit fontScale="85000" lnSpcReduction="10000"/>
          </a:bodyPr>
          <a:lstStyle/>
          <a:p>
            <a:r>
              <a:rPr lang="en-CA" dirty="0" smtClean="0"/>
              <a:t>Next week she referred with , worsening epigastric pain .</a:t>
            </a:r>
          </a:p>
          <a:p>
            <a:r>
              <a:rPr lang="en-CA" dirty="0" smtClean="0"/>
              <a:t>In physical examination: hypertensive ? </a:t>
            </a:r>
            <a:r>
              <a:rPr lang="en-CA" b="1" dirty="0" smtClean="0"/>
              <a:t>Bp:120/80 </a:t>
            </a:r>
            <a:r>
              <a:rPr lang="en-CA" dirty="0" smtClean="0"/>
              <a:t>previous: 100/70</a:t>
            </a:r>
          </a:p>
          <a:p>
            <a:r>
              <a:rPr lang="en-CA" dirty="0" smtClean="0"/>
              <a:t>Liver function test : AST   40 mg/dl ALT 41mg/dl   ,bilirubin: </a:t>
            </a:r>
            <a:r>
              <a:rPr lang="en-CA" b="1" dirty="0" smtClean="0"/>
              <a:t>2mg/d</a:t>
            </a:r>
            <a:r>
              <a:rPr lang="en-CA" dirty="0" smtClean="0"/>
              <a:t>l</a:t>
            </a:r>
          </a:p>
          <a:p>
            <a:r>
              <a:rPr lang="en-CA" dirty="0" smtClean="0"/>
              <a:t>Kidney function test : </a:t>
            </a:r>
            <a:r>
              <a:rPr lang="en-CA" dirty="0" err="1" smtClean="0"/>
              <a:t>w.n.l</a:t>
            </a:r>
            <a:r>
              <a:rPr lang="en-CA" dirty="0" smtClean="0"/>
              <a:t> .</a:t>
            </a:r>
          </a:p>
          <a:p>
            <a:r>
              <a:rPr lang="en-CA" dirty="0" smtClean="0"/>
              <a:t>Complete blood count :   PLT: 100,000/dl</a:t>
            </a:r>
          </a:p>
          <a:p>
            <a:r>
              <a:rPr lang="en-CA" dirty="0" smtClean="0"/>
              <a:t>Standard serologic tests : negative for hepatitis.</a:t>
            </a:r>
          </a:p>
          <a:p>
            <a:r>
              <a:rPr lang="en-CA" dirty="0" smtClean="0"/>
              <a:t>She admitted in perinatology   unit for  close observation </a:t>
            </a:r>
            <a:r>
              <a:rPr lang="en-CA" dirty="0"/>
              <a:t>. Daily </a:t>
            </a:r>
            <a:r>
              <a:rPr lang="en-CA" b="1" dirty="0" err="1"/>
              <a:t>Fetal</a:t>
            </a:r>
            <a:r>
              <a:rPr lang="en-CA" b="1" dirty="0"/>
              <a:t> monitoring with ultrasonography and </a:t>
            </a:r>
            <a:r>
              <a:rPr lang="en-CA" dirty="0"/>
              <a:t>, </a:t>
            </a:r>
            <a:r>
              <a:rPr lang="en-CA" dirty="0" err="1"/>
              <a:t>fetal</a:t>
            </a:r>
            <a:r>
              <a:rPr lang="en-CA" dirty="0"/>
              <a:t> heart monitoring  was ordered.</a:t>
            </a:r>
          </a:p>
          <a:p>
            <a:endParaRPr lang="en-CA" dirty="0"/>
          </a:p>
        </p:txBody>
      </p:sp>
    </p:spTree>
    <p:extLst>
      <p:ext uri="{BB962C8B-B14F-4D97-AF65-F5344CB8AC3E}">
        <p14:creationId xmlns:p14="http://schemas.microsoft.com/office/powerpoint/2010/main" val="84271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b="1" dirty="0"/>
          </a:p>
        </p:txBody>
      </p:sp>
      <p:sp>
        <p:nvSpPr>
          <p:cNvPr id="3" name="Content Placeholder 2"/>
          <p:cNvSpPr>
            <a:spLocks noGrp="1"/>
          </p:cNvSpPr>
          <p:nvPr>
            <p:ph idx="1"/>
          </p:nvPr>
        </p:nvSpPr>
        <p:spPr/>
        <p:txBody>
          <a:bodyPr/>
          <a:lstStyle/>
          <a:p>
            <a:endParaRPr lang="en-CA"/>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52" y="2228850"/>
            <a:ext cx="8846458" cy="333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759116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EEA7A9"/>
      </a:lt1>
      <a:dk2>
        <a:srgbClr val="FF0000"/>
      </a:dk2>
      <a:lt2>
        <a:srgbClr val="C8C8B1"/>
      </a:lt2>
      <a:accent1>
        <a:srgbClr val="7A7A7A"/>
      </a:accent1>
      <a:accent2>
        <a:srgbClr val="F5C201"/>
      </a:accent2>
      <a:accent3>
        <a:srgbClr val="526DB0"/>
      </a:accent3>
      <a:accent4>
        <a:srgbClr val="989AAC"/>
      </a:accent4>
      <a:accent5>
        <a:srgbClr val="C00000"/>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1522</Words>
  <Application>Microsoft Office PowerPoint</Application>
  <PresentationFormat>On-screen Show (4:3)</PresentationFormat>
  <Paragraphs>127</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Acute fatty liver of pregnancy </vt:lpstr>
      <vt:lpstr>Case1 Department of Obstetrics and Gynaecology, University of Zimbabwe, College of Health Sciences, Harare, Zimbabwe </vt:lpstr>
      <vt:lpstr>PowerPoint Presentation</vt:lpstr>
      <vt:lpstr>PowerPoint Presentation</vt:lpstr>
      <vt:lpstr>PowerPoint Presentation</vt:lpstr>
      <vt:lpstr>PowerPoint Presentation</vt:lpstr>
      <vt:lpstr>case2</vt:lpstr>
      <vt:lpstr>PowerPoint Presentation</vt:lpstr>
      <vt:lpstr>PowerPoint Presentation</vt:lpstr>
      <vt:lpstr>PowerPoint Presentation</vt:lpstr>
      <vt:lpstr>PowerPoint Presentation</vt:lpstr>
      <vt:lpstr>PowerPoint Presentation</vt:lpstr>
      <vt:lpstr>PowerPoint Presentation</vt:lpstr>
      <vt:lpstr>Swansea criteria </vt:lpstr>
      <vt:lpstr>Clinical and laboratory features of HELLP vs. AFLP.</vt:lpstr>
      <vt:lpstr>Imaging  </vt:lpstr>
      <vt:lpstr>PowerPoint Presentation</vt:lpstr>
      <vt:lpstr>PowerPoint Presentation</vt:lpstr>
      <vt:lpstr>PowerPoint Presentation</vt:lpstr>
      <vt:lpstr> Trajectory of illness </vt:lpstr>
      <vt:lpstr>PowerPoint Presentation</vt:lpstr>
      <vt:lpstr>ICU course </vt:lpstr>
      <vt:lpstr>ICU COURSE </vt:lpstr>
      <vt:lpstr>ICU COURSE </vt:lpstr>
      <vt:lpstr>ICU COURSE </vt:lpstr>
      <vt:lpstr>Acute pancreatitis</vt:lpstr>
      <vt:lpstr>Newborn </vt:lpstr>
      <vt:lpstr>Long  term outcome</vt:lpstr>
      <vt:lpstr>Contraception considerations for women with pre-existing and gestational liver disorders.</vt:lpstr>
      <vt:lpstr>POSTPARTUM LIVER FAILURE</vt:lpstr>
      <vt:lpstr>EXTRACORPOREAL LIFE SUPPORT SYSTEMS</vt:lpstr>
      <vt:lpstr>PowerPoint Presentation</vt:lpstr>
      <vt:lpstr>Classification of pregnancy-related liver disease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fatty liver of pregnancy 3</dc:title>
  <dc:creator>Maryam</dc:creator>
  <cp:lastModifiedBy>Maryam</cp:lastModifiedBy>
  <cp:revision>26</cp:revision>
  <dcterms:created xsi:type="dcterms:W3CDTF">2023-03-04T17:52:07Z</dcterms:created>
  <dcterms:modified xsi:type="dcterms:W3CDTF">2023-03-19T20:10:13Z</dcterms:modified>
</cp:coreProperties>
</file>